
<file path=[Content_Types].xml><?xml version="1.0" encoding="utf-8"?>
<Types xmlns="http://schemas.openxmlformats.org/package/2006/content-types">
  <Default Extension="xml" ContentType="application/xml"/>
  <Default Extension="jpeg" ContentType="image/jpeg"/>
  <Default Extension="jpg" ContentType="image/jp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7"/>
  </p:notesMasterIdLst>
  <p:sldIdLst>
    <p:sldId id="256" r:id="rId2"/>
    <p:sldId id="286" r:id="rId3"/>
    <p:sldId id="257" r:id="rId4"/>
    <p:sldId id="258" r:id="rId5"/>
    <p:sldId id="259" r:id="rId6"/>
    <p:sldId id="260" r:id="rId7"/>
    <p:sldId id="262" r:id="rId8"/>
    <p:sldId id="261" r:id="rId9"/>
    <p:sldId id="263" r:id="rId10"/>
    <p:sldId id="264" r:id="rId11"/>
    <p:sldId id="265" r:id="rId12"/>
    <p:sldId id="266" r:id="rId13"/>
    <p:sldId id="267" r:id="rId14"/>
    <p:sldId id="293" r:id="rId15"/>
    <p:sldId id="268" r:id="rId16"/>
    <p:sldId id="269" r:id="rId17"/>
    <p:sldId id="291" r:id="rId18"/>
    <p:sldId id="276" r:id="rId19"/>
    <p:sldId id="271" r:id="rId20"/>
    <p:sldId id="275" r:id="rId21"/>
    <p:sldId id="274" r:id="rId22"/>
    <p:sldId id="277" r:id="rId23"/>
    <p:sldId id="273" r:id="rId24"/>
    <p:sldId id="272"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p:restoredTop sz="94717"/>
  </p:normalViewPr>
  <p:slideViewPr>
    <p:cSldViewPr snapToGrid="0" snapToObjects="1">
      <p:cViewPr>
        <p:scale>
          <a:sx n="113" d="100"/>
          <a:sy n="113" d="100"/>
        </p:scale>
        <p:origin x="296"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7FB83-CB78-194D-BF4B-75E35FFA1EF3}" type="datetimeFigureOut">
              <a:rPr lang="fr-FR" smtClean="0"/>
              <a:t>04/11/2024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75057-37B9-0C40-A981-1DA284C10ED7}" type="slidenum">
              <a:rPr lang="fr-FR" smtClean="0"/>
              <a:t>‹#›</a:t>
            </a:fld>
            <a:endParaRPr lang="fr-FR"/>
          </a:p>
        </p:txBody>
      </p:sp>
    </p:spTree>
    <p:extLst>
      <p:ext uri="{BB962C8B-B14F-4D97-AF65-F5344CB8AC3E}">
        <p14:creationId xmlns:p14="http://schemas.microsoft.com/office/powerpoint/2010/main" val="835242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275057-37B9-0C40-A981-1DA284C10ED7}" type="slidenum">
              <a:rPr lang="fr-FR" smtClean="0"/>
              <a:t>5</a:t>
            </a:fld>
            <a:endParaRPr lang="fr-FR"/>
          </a:p>
        </p:txBody>
      </p:sp>
    </p:spTree>
    <p:extLst>
      <p:ext uri="{BB962C8B-B14F-4D97-AF65-F5344CB8AC3E}">
        <p14:creationId xmlns:p14="http://schemas.microsoft.com/office/powerpoint/2010/main" val="82105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smtClean="0"/>
              <a:t>Cliquez et modifiez le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11/4/24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11/4/24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11/4/24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smtClean="0"/>
              <a:t>Cliquez et modifiez le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11/4/24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smtClean="0"/>
              <a:t>Cliquez et modifiez le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11/4/24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11/4/24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11/4/24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smtClean="0"/>
              <a:t>Cliquez et modifiez le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11/4/24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11/4/24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11/4/24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9282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onseilformation38@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s://fr.wordpress.org/support/article/administration-screens/#la-barre-doutils"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hyperlink" Target="https://fr.wordpress.org/support/article/administration-screens/#apparence-modifiez-la-presentation-de-votre-site"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g"/><Relationship Id="rId7" Type="http://schemas.openxmlformats.org/officeDocument/2006/relationships/image" Target="../media/image13.jp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mailjet.com/" TargetMode="External"/><Relationship Id="rId3" Type="http://schemas.openxmlformats.org/officeDocument/2006/relationships/hyperlink" Target="mailto:conseilformation38@gmail.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local.wordpress.test/wp-content/uploads/2016/03/login_form.png" TargetMode="Externa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s://www.mailjet.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DD3E843-1CB4-4F4B-BDAF-C09BBA6F55BC}"/>
              </a:ext>
            </a:extLst>
          </p:cNvPr>
          <p:cNvSpPr>
            <a:spLocks noGrp="1"/>
          </p:cNvSpPr>
          <p:nvPr>
            <p:ph type="ctrTitle"/>
          </p:nvPr>
        </p:nvSpPr>
        <p:spPr>
          <a:xfrm>
            <a:off x="1680052" y="1804550"/>
            <a:ext cx="8361229" cy="1105816"/>
          </a:xfrm>
        </p:spPr>
        <p:txBody>
          <a:bodyPr/>
          <a:lstStyle/>
          <a:p>
            <a:r>
              <a:rPr lang="fr-FR" sz="3600" b="1" dirty="0" smtClean="0"/>
              <a:t>Créer sa Propre Newsletter</a:t>
            </a:r>
            <a:br>
              <a:rPr lang="fr-FR" sz="3600" b="1" dirty="0" smtClean="0"/>
            </a:br>
            <a:r>
              <a:rPr lang="fr-FR" sz="2400" dirty="0"/>
              <a:t>chaque décision de marketing compte</a:t>
            </a:r>
            <a:r>
              <a:rPr lang="fr-FR" sz="3600" dirty="0" smtClean="0"/>
              <a:t/>
            </a:r>
            <a:br>
              <a:rPr lang="fr-FR" sz="3600" dirty="0" smtClean="0"/>
            </a:br>
            <a:r>
              <a:rPr lang="fr-FR" sz="3600" dirty="0" smtClean="0"/>
              <a:t> </a:t>
            </a:r>
            <a:r>
              <a:rPr lang="fr-FR" sz="2800" dirty="0" smtClean="0"/>
              <a:t>Piloter SITE E-Mailing </a:t>
            </a:r>
            <a:endParaRPr lang="fr-FR" sz="2800" dirty="0"/>
          </a:p>
        </p:txBody>
      </p:sp>
      <p:sp>
        <p:nvSpPr>
          <p:cNvPr id="3" name="Sous-titre 2">
            <a:extLst>
              <a:ext uri="{FF2B5EF4-FFF2-40B4-BE49-F238E27FC236}">
                <a16:creationId xmlns="" xmlns:a16="http://schemas.microsoft.com/office/drawing/2014/main" id="{F8357A96-43BC-CE49-8547-626E8F1B98A4}"/>
              </a:ext>
            </a:extLst>
          </p:cNvPr>
          <p:cNvSpPr>
            <a:spLocks noGrp="1"/>
          </p:cNvSpPr>
          <p:nvPr>
            <p:ph type="subTitle" idx="1"/>
          </p:nvPr>
        </p:nvSpPr>
        <p:spPr>
          <a:xfrm>
            <a:off x="2647711" y="3007125"/>
            <a:ext cx="6831673" cy="1086237"/>
          </a:xfrm>
        </p:spPr>
        <p:txBody>
          <a:bodyPr/>
          <a:lstStyle/>
          <a:p>
            <a:r>
              <a:rPr lang="fr-FR" dirty="0">
                <a:solidFill>
                  <a:schemeClr val="tx1"/>
                </a:solidFill>
              </a:rPr>
              <a:t>Support de cours pédagogique </a:t>
            </a:r>
          </a:p>
        </p:txBody>
      </p:sp>
      <p:sp>
        <p:nvSpPr>
          <p:cNvPr id="4" name="ZoneTexte 3"/>
          <p:cNvSpPr txBox="1"/>
          <p:nvPr/>
        </p:nvSpPr>
        <p:spPr>
          <a:xfrm>
            <a:off x="704193" y="5101303"/>
            <a:ext cx="5877229" cy="1754326"/>
          </a:xfrm>
          <a:prstGeom prst="rect">
            <a:avLst/>
          </a:prstGeom>
          <a:noFill/>
        </p:spPr>
        <p:txBody>
          <a:bodyPr wrap="square" rtlCol="0">
            <a:spAutoFit/>
          </a:bodyPr>
          <a:lstStyle/>
          <a:p>
            <a:r>
              <a:rPr lang="fr-FR" dirty="0"/>
              <a:t>FORMATEUR MR EL AHMADI </a:t>
            </a:r>
            <a:r>
              <a:rPr lang="fr-FR" dirty="0" err="1"/>
              <a:t>Chahrayar</a:t>
            </a:r>
            <a:endParaRPr lang="fr-FR" dirty="0"/>
          </a:p>
          <a:p>
            <a:r>
              <a:rPr lang="fr-FR" dirty="0" smtClean="0"/>
              <a:t>Et Piloter newsletters: Edition 2024</a:t>
            </a:r>
            <a:endParaRPr lang="fr-FR" dirty="0"/>
          </a:p>
          <a:p>
            <a:r>
              <a:rPr lang="fr-FR" dirty="0"/>
              <a:t>ENJEUX FONDAMENTAUX EN </a:t>
            </a:r>
            <a:r>
              <a:rPr lang="fr-FR" dirty="0" smtClean="0"/>
              <a:t>PRÉSENTIEL</a:t>
            </a: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r>
              <a:rPr lang="fr-FR" dirty="0">
                <a:latin typeface="Calibri" panose="020F0502020204030204" pitchFamily="34" charset="0"/>
              </a:rPr>
              <a:t>Contacter moi tel  « 0645456911	ou par mail </a:t>
            </a:r>
            <a:r>
              <a:rPr lang="fr-FR" dirty="0">
                <a:latin typeface="Calibri" panose="020F0502020204030204" pitchFamily="34" charset="0"/>
                <a:hlinkClick r:id="rId2"/>
              </a:rPr>
              <a:t>conseilformation38@gmail.com</a:t>
            </a:r>
            <a:r>
              <a:rPr lang="fr-FR" dirty="0">
                <a:latin typeface="Calibri" panose="020F0502020204030204" pitchFamily="34" charset="0"/>
              </a:rPr>
              <a:t>	ou sur site wwwconseilformation38.com</a:t>
            </a:r>
            <a:r>
              <a:rPr lang="fr-FR" dirty="0" smtClean="0"/>
              <a:t> </a:t>
            </a:r>
            <a:endParaRPr lang="fr-FR" dirty="0"/>
          </a:p>
        </p:txBody>
      </p:sp>
    </p:spTree>
    <p:extLst>
      <p:ext uri="{BB962C8B-B14F-4D97-AF65-F5344CB8AC3E}">
        <p14:creationId xmlns:p14="http://schemas.microsoft.com/office/powerpoint/2010/main" val="1151113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B0C8429-F6D8-5A42-801E-61B4C104D009}"/>
              </a:ext>
            </a:extLst>
          </p:cNvPr>
          <p:cNvSpPr>
            <a:spLocks noGrp="1"/>
          </p:cNvSpPr>
          <p:nvPr>
            <p:ph type="title"/>
          </p:nvPr>
        </p:nvSpPr>
        <p:spPr>
          <a:xfrm>
            <a:off x="1068978" y="136153"/>
            <a:ext cx="9601200" cy="757382"/>
          </a:xfrm>
        </p:spPr>
        <p:txBody>
          <a:bodyPr>
            <a:normAutofit/>
          </a:bodyPr>
          <a:lstStyle/>
          <a:p>
            <a:r>
              <a:rPr lang="fr-FR" sz="2400" dirty="0" smtClean="0"/>
              <a:t>Création et combinent Newsletters</a:t>
            </a:r>
            <a:endParaRPr lang="fr-FR" sz="2400" dirty="0"/>
          </a:p>
        </p:txBody>
      </p:sp>
      <p:sp>
        <p:nvSpPr>
          <p:cNvPr id="3" name="Espace réservé du contenu 2">
            <a:extLst>
              <a:ext uri="{FF2B5EF4-FFF2-40B4-BE49-F238E27FC236}">
                <a16:creationId xmlns="" xmlns:a16="http://schemas.microsoft.com/office/drawing/2014/main" id="{9AD0E8C5-F48F-8147-881C-0421624DDB31}"/>
              </a:ext>
            </a:extLst>
          </p:cNvPr>
          <p:cNvSpPr>
            <a:spLocks noGrp="1"/>
          </p:cNvSpPr>
          <p:nvPr>
            <p:ph idx="1"/>
          </p:nvPr>
        </p:nvSpPr>
        <p:spPr>
          <a:xfrm>
            <a:off x="557349" y="3718559"/>
            <a:ext cx="10415451" cy="2932611"/>
          </a:xfrm>
        </p:spPr>
        <p:txBody>
          <a:bodyPr/>
          <a:lstStyle/>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Cliquez sur l’onglet Comptes. L’écran changera et vous verrez l’écran appelé Tous les Comptes qui affiche une liste de tous les comptes ; à partir de là, vous pouvez ajouter ou modifier les comptes des utilisateurs et utilisatrices et des auteurs et autrices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existant</a:t>
            </a:r>
            <a:endParaRPr lang="fr-FR" sz="1800" dirty="0">
              <a:solidFill>
                <a:schemeClr val="tx1"/>
              </a:solidFill>
              <a:latin typeface="Calibri" panose="020F0502020204030204" pitchFamily="34" charset="0"/>
              <a:ea typeface="Calibri" panose="020F0502020204030204" pitchFamily="34" charset="0"/>
              <a:cs typeface="MS Mincho" panose="020B0300000000000000" pitchFamily="34" charset="-128"/>
            </a:endParaRPr>
          </a:p>
          <a:p>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sera capable de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réaliser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des liens hypertexte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combinant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avec </a:t>
            </a:r>
            <a:r>
              <a:rPr lang="fr-FR"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excel</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et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Photoshop</a:t>
            </a:r>
          </a:p>
          <a:p>
            <a:r>
              <a:rPr lang="fr-FR" sz="1800" dirty="0"/>
              <a:t>Evaluation du module</a:t>
            </a:r>
            <a:r>
              <a:rPr lang="fr-FR" sz="1800" dirty="0"/>
              <a:t> </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39" y="579042"/>
            <a:ext cx="7200900" cy="2984500"/>
          </a:xfrm>
          <a:prstGeom prst="rect">
            <a:avLst/>
          </a:prstGeom>
        </p:spPr>
      </p:pic>
      <p:cxnSp>
        <p:nvCxnSpPr>
          <p:cNvPr id="5" name="Connecteur droit avec flèche 4">
            <a:extLst>
              <a:ext uri="{FF2B5EF4-FFF2-40B4-BE49-F238E27FC236}">
                <a16:creationId xmlns="" xmlns:a16="http://schemas.microsoft.com/office/drawing/2014/main" id="{30B9E9EB-7A80-A24F-97AC-1AC5A54BAED5}"/>
              </a:ext>
            </a:extLst>
          </p:cNvPr>
          <p:cNvCxnSpPr>
            <a:cxnSpLocks/>
          </p:cNvCxnSpPr>
          <p:nvPr/>
        </p:nvCxnSpPr>
        <p:spPr>
          <a:xfrm flipV="1">
            <a:off x="2984422" y="1962249"/>
            <a:ext cx="28048" cy="179632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04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B20B012-6306-2F4F-AC76-C824D8AC352B}"/>
              </a:ext>
            </a:extLst>
          </p:cNvPr>
          <p:cNvSpPr>
            <a:spLocks noGrp="1"/>
          </p:cNvSpPr>
          <p:nvPr>
            <p:ph type="title"/>
          </p:nvPr>
        </p:nvSpPr>
        <p:spPr>
          <a:xfrm>
            <a:off x="8161398" y="696709"/>
            <a:ext cx="3656419" cy="728679"/>
          </a:xfrm>
        </p:spPr>
        <p:txBody>
          <a:bodyPr>
            <a:normAutofit fontScale="90000"/>
          </a:bodyPr>
          <a:lstStyle/>
          <a:p>
            <a:r>
              <a:rPr lang="fr-FR" sz="2400" dirty="0" smtClean="0"/>
              <a:t>Création </a:t>
            </a:r>
            <a:r>
              <a:rPr lang="fr-FR" sz="2400" smtClean="0"/>
              <a:t>combiné avec les </a:t>
            </a:r>
            <a:r>
              <a:rPr lang="fr-FR" sz="2400" dirty="0" smtClean="0"/>
              <a:t>logiciels</a:t>
            </a:r>
            <a:endParaRPr lang="fr-FR" sz="24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029" y="611841"/>
            <a:ext cx="5343655" cy="2205318"/>
          </a:xfrm>
          <a:prstGeom prst="rect">
            <a:avLst/>
          </a:prstGeom>
        </p:spPr>
      </p:pic>
      <p:sp>
        <p:nvSpPr>
          <p:cNvPr id="3" name="Espace réservé du contenu 2">
            <a:extLst>
              <a:ext uri="{FF2B5EF4-FFF2-40B4-BE49-F238E27FC236}">
                <a16:creationId xmlns="" xmlns:a16="http://schemas.microsoft.com/office/drawing/2014/main" id="{D2A39F08-5CBA-3F40-B088-BF70E2DC2B3D}"/>
              </a:ext>
            </a:extLst>
          </p:cNvPr>
          <p:cNvSpPr>
            <a:spLocks noGrp="1"/>
          </p:cNvSpPr>
          <p:nvPr>
            <p:ph idx="1"/>
          </p:nvPr>
        </p:nvSpPr>
        <p:spPr>
          <a:xfrm>
            <a:off x="7860667" y="2286000"/>
            <a:ext cx="3656419" cy="2541494"/>
          </a:xfrm>
        </p:spPr>
        <p:txBody>
          <a:bodyPr>
            <a:normAutofit/>
          </a:bodyPr>
          <a:lstStyle/>
          <a:p>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Dans le menu de navigation, cliquez sur le choix de menu Profil. C’est ici que vous saisirez des informations sur vous,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l’auteur l’administrateur</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mail</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Remplissez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informations et cliquez sur Mettre à jour le profil lorsque vous avez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terminé puis faire enregistrer.</a:t>
            </a:r>
            <a:r>
              <a:rPr lang="fr-FR" sz="1400" dirty="0" smtClean="0">
                <a:solidFill>
                  <a:schemeClr val="tx1"/>
                </a:solidFill>
                <a:effectLst/>
                <a:latin typeface="Calibri" panose="020F0502020204030204" pitchFamily="34" charset="0"/>
              </a:rPr>
              <a:t> </a:t>
            </a:r>
            <a:endParaRPr lang="fr-FR" sz="1400" dirty="0">
              <a:solidFill>
                <a:schemeClr val="tx1"/>
              </a:solidFill>
              <a:latin typeface="Calibri" panose="020F0502020204030204" pitchFamily="34" charset="0"/>
            </a:endParaRPr>
          </a:p>
        </p:txBody>
      </p:sp>
      <p:cxnSp>
        <p:nvCxnSpPr>
          <p:cNvPr id="7" name="Connecteur droit avec flèche 6">
            <a:extLst>
              <a:ext uri="{FF2B5EF4-FFF2-40B4-BE49-F238E27FC236}">
                <a16:creationId xmlns="" xmlns:a16="http://schemas.microsoft.com/office/drawing/2014/main" id="{30B9E9EB-7A80-A24F-97AC-1AC5A54BAED5}"/>
              </a:ext>
            </a:extLst>
          </p:cNvPr>
          <p:cNvCxnSpPr>
            <a:cxnSpLocks/>
          </p:cNvCxnSpPr>
          <p:nvPr/>
        </p:nvCxnSpPr>
        <p:spPr>
          <a:xfrm flipH="1" flipV="1">
            <a:off x="1943100" y="2286000"/>
            <a:ext cx="5914393" cy="1088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2" name="Connecteur droit avec flèche 11">
            <a:extLst>
              <a:ext uri="{FF2B5EF4-FFF2-40B4-BE49-F238E27FC236}">
                <a16:creationId xmlns="" xmlns:a16="http://schemas.microsoft.com/office/drawing/2014/main" id="{30B9E9EB-7A80-A24F-97AC-1AC5A54BAED5}"/>
              </a:ext>
            </a:extLst>
          </p:cNvPr>
          <p:cNvCxnSpPr>
            <a:cxnSpLocks/>
          </p:cNvCxnSpPr>
          <p:nvPr/>
        </p:nvCxnSpPr>
        <p:spPr>
          <a:xfrm flipH="1" flipV="1">
            <a:off x="6212541" y="753035"/>
            <a:ext cx="1667691" cy="332366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1335584" y="3864669"/>
            <a:ext cx="6096000" cy="1720343"/>
          </a:xfrm>
          <a:prstGeom prst="rect">
            <a:avLst/>
          </a:prstGeom>
        </p:spPr>
        <p:txBody>
          <a:bodyPr>
            <a:spAutoFit/>
          </a:bodyPr>
          <a:lstStyle/>
          <a:p>
            <a:pPr marL="384048" lvl="0" indent="-384048" defTabSz="914400" latinLnBrk="1">
              <a:lnSpc>
                <a:spcPct val="94000"/>
              </a:lnSpc>
              <a:spcBef>
                <a:spcPts val="1000"/>
              </a:spcBef>
              <a:spcAft>
                <a:spcPts val="200"/>
              </a:spcAft>
              <a:buFont typeface="Franklin Gothic Book" panose="020B050302010202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Insertion de texte et d'images  Styles de tableau et de cellule  </a:t>
            </a:r>
          </a:p>
          <a:p>
            <a:pPr marL="384048" lvl="0" indent="-384048" defTabSz="914400" latinLnBrk="1">
              <a:lnSpc>
                <a:spcPct val="94000"/>
              </a:lnSpc>
              <a:spcBef>
                <a:spcPts val="1000"/>
              </a:spcBef>
              <a:spcAft>
                <a:spcPts val="200"/>
              </a:spcAft>
              <a:buFont typeface="Franklin Gothic Book" panose="020B050302010202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Choisir le format des images</a:t>
            </a:r>
          </a:p>
          <a:p>
            <a:pPr marL="384048" lvl="0" indent="-384048" defTabSz="914400" latinLnBrk="1">
              <a:lnSpc>
                <a:spcPct val="94000"/>
              </a:lnSpc>
              <a:spcBef>
                <a:spcPts val="1000"/>
              </a:spcBef>
              <a:spcAft>
                <a:spcPts val="200"/>
              </a:spcAft>
              <a:buFont typeface="Franklin Gothic Book" panose="020B050302010202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Optimiser la taille et le poids des images</a:t>
            </a:r>
          </a:p>
          <a:p>
            <a:pPr marL="384048" indent="-384048" defTabSz="914400" latinLnBrk="1">
              <a:lnSpc>
                <a:spcPct val="94000"/>
              </a:lnSpc>
              <a:spcBef>
                <a:spcPts val="1000"/>
              </a:spcBef>
              <a:spcAft>
                <a:spcPts val="200"/>
              </a:spcAft>
              <a:buFont typeface="Franklin Gothic Book" panose="020B0503020102020204" pitchFamily="34" charset="0"/>
              <a:buChar char="■"/>
            </a:pPr>
            <a:r>
              <a:rPr lang="fr-FR" sz="1400" dirty="0">
                <a:latin typeface="Calibri" panose="020F0502020204030204" pitchFamily="34" charset="0"/>
                <a:ea typeface="Calibri" panose="020F0502020204030204" pitchFamily="34" charset="0"/>
                <a:cs typeface="Times New Roman" panose="02020603050405020304" pitchFamily="18" charset="0"/>
              </a:rPr>
              <a:t>Définir l’emplacement des images </a:t>
            </a:r>
            <a:r>
              <a:rPr lang="fr-FR" sz="1400" dirty="0">
                <a:latin typeface="Calibri" panose="020F0502020204030204" pitchFamily="34" charset="0"/>
                <a:ea typeface="Calibri" panose="020F0502020204030204" pitchFamily="34" charset="0"/>
                <a:cs typeface="Times New Roman" panose="02020603050405020304" pitchFamily="18" charset="0"/>
              </a:rPr>
              <a:t>du </a:t>
            </a:r>
            <a:r>
              <a:rPr lang="fr-FR" sz="1400" dirty="0" smtClean="0">
                <a:latin typeface="Calibri" panose="020F0502020204030204" pitchFamily="34" charset="0"/>
                <a:ea typeface="Calibri" panose="020F0502020204030204" pitchFamily="34" charset="0"/>
                <a:cs typeface="Times New Roman" panose="02020603050405020304" pitchFamily="18" charset="0"/>
              </a:rPr>
              <a:t>mailing</a:t>
            </a:r>
          </a:p>
          <a:p>
            <a:pPr marL="384048" indent="-384048" defTabSz="914400" latinLnBrk="1">
              <a:lnSpc>
                <a:spcPct val="94000"/>
              </a:lnSpc>
              <a:spcBef>
                <a:spcPts val="1000"/>
              </a:spcBef>
              <a:spcAft>
                <a:spcPts val="200"/>
              </a:spcAft>
              <a:buFont typeface="Franklin Gothic Book" panose="020B0503020102020204" pitchFamily="34" charset="0"/>
              <a:buChar char="■"/>
            </a:pPr>
            <a:r>
              <a:rPr lang="fr-FR" sz="1400" dirty="0" smtClean="0">
                <a:latin typeface="Calibri" panose="020F0502020204030204" pitchFamily="34" charset="0"/>
                <a:ea typeface="Calibri" panose="020F0502020204030204" pitchFamily="34" charset="0"/>
                <a:cs typeface="Times New Roman" panose="02020603050405020304" pitchFamily="18" charset="0"/>
              </a:rPr>
              <a:t>Bien sur a laide de </a:t>
            </a:r>
            <a:r>
              <a:rPr lang="fr-FR" sz="1400" dirty="0" err="1" smtClean="0">
                <a:latin typeface="Calibri" panose="020F0502020204030204" pitchFamily="34" charset="0"/>
                <a:ea typeface="Calibri" panose="020F0502020204030204" pitchFamily="34" charset="0"/>
                <a:cs typeface="Times New Roman" panose="02020603050405020304" pitchFamily="18" charset="0"/>
              </a:rPr>
              <a:t>phtodhop</a:t>
            </a:r>
            <a:r>
              <a:rPr lang="fr-FR" sz="1400" dirty="0" smtClean="0">
                <a:latin typeface="Calibri" panose="020F0502020204030204" pitchFamily="34" charset="0"/>
                <a:ea typeface="Calibri" panose="020F0502020204030204" pitchFamily="34" charset="0"/>
                <a:cs typeface="Times New Roman" panose="02020603050405020304" pitchFamily="18" charset="0"/>
              </a:rPr>
              <a:t> XD</a:t>
            </a:r>
            <a:endParaRPr lang="fr-F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444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A0A085B1-BF56-234F-81BF-6495BBC42222}"/>
              </a:ext>
            </a:extLst>
          </p:cNvPr>
          <p:cNvSpPr>
            <a:spLocks noGrp="1"/>
          </p:cNvSpPr>
          <p:nvPr>
            <p:ph idx="1"/>
          </p:nvPr>
        </p:nvSpPr>
        <p:spPr>
          <a:xfrm>
            <a:off x="1351826" y="-136635"/>
            <a:ext cx="9337193" cy="1282263"/>
          </a:xfrm>
        </p:spPr>
        <p:txBody>
          <a:bodyPr/>
          <a:lstStyle/>
          <a:p>
            <a:r>
              <a:rPr lang="fr-FR" sz="28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Maintenant, regardons quelques autres </a:t>
            </a:r>
            <a:r>
              <a:rPr lang="fr-FR" sz="28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fonctionnalités de réalisations Newsletters</a:t>
            </a:r>
            <a:r>
              <a:rPr lang="fr-FR" sz="32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070" y="884517"/>
            <a:ext cx="5524500" cy="2857500"/>
          </a:xfrm>
          <a:prstGeom prst="rect">
            <a:avLst/>
          </a:prstGeom>
        </p:spPr>
      </p:pic>
      <p:sp>
        <p:nvSpPr>
          <p:cNvPr id="5" name="Rectangle 4"/>
          <p:cNvSpPr/>
          <p:nvPr/>
        </p:nvSpPr>
        <p:spPr>
          <a:xfrm>
            <a:off x="1525914" y="3970030"/>
            <a:ext cx="6096000" cy="2887970"/>
          </a:xfrm>
          <a:prstGeom prst="rect">
            <a:avLst/>
          </a:prstGeom>
        </p:spPr>
        <p:txBody>
          <a:bodyPr>
            <a:spAutoFit/>
          </a:bodyPr>
          <a:lstStyle/>
          <a:p>
            <a:pPr marL="342900" lvl="0" indent="-342900">
              <a:buFont typeface="Symbol" charset="2"/>
              <a:buChar char=""/>
            </a:pPr>
            <a:r>
              <a:rPr lang="fr-FR" b="1" u="sng" dirty="0">
                <a:latin typeface="Calibri" charset="0"/>
                <a:ea typeface="Times New Roman" charset="0"/>
                <a:cs typeface="Arial" charset="0"/>
              </a:rPr>
              <a:t>Créations de Publicités</a:t>
            </a:r>
            <a:r>
              <a:rPr lang="fr-FR" u="sng" dirty="0">
                <a:latin typeface="Calibri" charset="0"/>
                <a:ea typeface="Times New Roman" charset="0"/>
                <a:cs typeface="Arial" charset="0"/>
              </a:rPr>
              <a:t> </a:t>
            </a:r>
            <a:r>
              <a:rPr lang="fr-FR" dirty="0">
                <a:latin typeface="Calibri" charset="0"/>
                <a:ea typeface="Times New Roman" charset="0"/>
                <a:cs typeface="Arial" charset="0"/>
              </a:rPr>
              <a:t> </a:t>
            </a:r>
            <a:endParaRPr lang="fr-FR" dirty="0">
              <a:latin typeface="Times New Roman" charset="0"/>
              <a:ea typeface="Times New Roman" charset="0"/>
            </a:endParaRPr>
          </a:p>
          <a:p>
            <a:pPr marL="342900" lvl="0" indent="-342900">
              <a:spcAft>
                <a:spcPts val="0"/>
              </a:spcAft>
              <a:buFont typeface="Symbol" charset="2"/>
              <a:buChar char=""/>
            </a:pPr>
            <a:endParaRPr lang="fr-FR" dirty="0" smtClean="0">
              <a:latin typeface="Calibri" charset="0"/>
              <a:ea typeface="Times New Roman" charset="0"/>
              <a:cs typeface="Arial" charset="0"/>
            </a:endParaRPr>
          </a:p>
          <a:p>
            <a:pPr marL="342900" lvl="0" indent="-342900">
              <a:spcAft>
                <a:spcPts val="0"/>
              </a:spcAft>
              <a:buFont typeface="Symbol" charset="2"/>
              <a:buChar char=""/>
            </a:pPr>
            <a:r>
              <a:rPr lang="fr-FR" dirty="0" smtClean="0">
                <a:latin typeface="Calibri" charset="0"/>
                <a:ea typeface="Times New Roman" charset="0"/>
                <a:cs typeface="Arial" charset="0"/>
              </a:rPr>
              <a:t>A </a:t>
            </a:r>
            <a:r>
              <a:rPr lang="fr-FR" dirty="0">
                <a:latin typeface="Calibri" charset="0"/>
                <a:ea typeface="Times New Roman" charset="0"/>
                <a:cs typeface="Arial" charset="0"/>
              </a:rPr>
              <a:t>laide logiciel Photoshop DX </a:t>
            </a:r>
            <a:endParaRPr lang="fr-FR" dirty="0">
              <a:latin typeface="Times New Roman" charset="0"/>
              <a:ea typeface="Times New Roman" charset="0"/>
            </a:endParaRPr>
          </a:p>
          <a:p>
            <a:pPr marL="342900" lvl="0" indent="-342900">
              <a:spcAft>
                <a:spcPts val="0"/>
              </a:spcAft>
              <a:buFont typeface="Symbol" charset="2"/>
              <a:buChar char=""/>
            </a:pPr>
            <a:endParaRPr lang="fr-FR" dirty="0" smtClean="0">
              <a:latin typeface="Calibri" charset="0"/>
              <a:ea typeface="Times New Roman" charset="0"/>
              <a:cs typeface="Arial" charset="0"/>
            </a:endParaRPr>
          </a:p>
          <a:p>
            <a:pPr marL="342900" lvl="0" indent="-342900">
              <a:spcAft>
                <a:spcPts val="0"/>
              </a:spcAft>
              <a:buFont typeface="Symbol" charset="2"/>
              <a:buChar char=""/>
            </a:pPr>
            <a:r>
              <a:rPr lang="fr-FR" dirty="0" smtClean="0">
                <a:latin typeface="Calibri" charset="0"/>
                <a:ea typeface="Times New Roman" charset="0"/>
                <a:cs typeface="Arial" charset="0"/>
              </a:rPr>
              <a:t>Traitement </a:t>
            </a:r>
            <a:r>
              <a:rPr lang="fr-FR" dirty="0">
                <a:latin typeface="Calibri" charset="0"/>
                <a:ea typeface="Times New Roman" charset="0"/>
                <a:cs typeface="Arial" charset="0"/>
              </a:rPr>
              <a:t>images sur Photoshop</a:t>
            </a:r>
            <a:endParaRPr lang="fr-FR" dirty="0">
              <a:latin typeface="Times New Roman" charset="0"/>
              <a:ea typeface="Times New Roman" charset="0"/>
            </a:endParaRPr>
          </a:p>
          <a:p>
            <a:pPr marL="342900" lvl="0" indent="-342900">
              <a:spcAft>
                <a:spcPts val="0"/>
              </a:spcAft>
              <a:buFont typeface="Symbol" charset="2"/>
              <a:buChar char=""/>
            </a:pPr>
            <a:endParaRPr lang="fr-FR" dirty="0" smtClean="0">
              <a:latin typeface="Calibri" charset="0"/>
              <a:ea typeface="Times New Roman" charset="0"/>
              <a:cs typeface="Arial" charset="0"/>
            </a:endParaRPr>
          </a:p>
          <a:p>
            <a:pPr marL="342900" lvl="0" indent="-342900">
              <a:spcAft>
                <a:spcPts val="0"/>
              </a:spcAft>
              <a:buFont typeface="Symbol" charset="2"/>
              <a:buChar char=""/>
            </a:pPr>
            <a:r>
              <a:rPr lang="fr-FR" dirty="0" smtClean="0">
                <a:latin typeface="Calibri" charset="0"/>
                <a:ea typeface="Times New Roman" charset="0"/>
                <a:cs typeface="Arial" charset="0"/>
              </a:rPr>
              <a:t>Choisir </a:t>
            </a:r>
            <a:r>
              <a:rPr lang="fr-FR" dirty="0">
                <a:latin typeface="Calibri" charset="0"/>
                <a:ea typeface="Times New Roman" charset="0"/>
                <a:cs typeface="Arial" charset="0"/>
              </a:rPr>
              <a:t>le format des images </a:t>
            </a:r>
            <a:endParaRPr lang="fr-FR" dirty="0">
              <a:latin typeface="Times New Roman" charset="0"/>
              <a:ea typeface="Times New Roman" charset="0"/>
            </a:endParaRPr>
          </a:p>
          <a:p>
            <a:pPr marL="342900" lvl="0" indent="-342900">
              <a:spcAft>
                <a:spcPts val="100"/>
              </a:spcAft>
              <a:buFont typeface="Symbol" charset="2"/>
              <a:buChar char=""/>
            </a:pPr>
            <a:endParaRPr lang="fr-FR" dirty="0" smtClean="0">
              <a:latin typeface="Calibri" charset="0"/>
              <a:ea typeface="Times New Roman" charset="0"/>
              <a:cs typeface="Arial" charset="0"/>
            </a:endParaRPr>
          </a:p>
          <a:p>
            <a:pPr marL="342900" lvl="0" indent="-342900">
              <a:spcAft>
                <a:spcPts val="100"/>
              </a:spcAft>
              <a:buFont typeface="Symbol" charset="2"/>
              <a:buChar char=""/>
            </a:pPr>
            <a:r>
              <a:rPr lang="fr-FR" dirty="0" smtClean="0">
                <a:latin typeface="Calibri" charset="0"/>
                <a:ea typeface="Times New Roman" charset="0"/>
                <a:cs typeface="Arial" charset="0"/>
              </a:rPr>
              <a:t>Optimiser </a:t>
            </a:r>
            <a:r>
              <a:rPr lang="fr-FR" dirty="0">
                <a:latin typeface="Calibri" charset="0"/>
                <a:ea typeface="Times New Roman" charset="0"/>
                <a:cs typeface="Arial" charset="0"/>
              </a:rPr>
              <a:t>la taille et le poids des </a:t>
            </a:r>
            <a:r>
              <a:rPr lang="fr-FR" dirty="0" smtClean="0">
                <a:latin typeface="Calibri" charset="0"/>
                <a:ea typeface="Times New Roman" charset="0"/>
                <a:cs typeface="Arial" charset="0"/>
              </a:rPr>
              <a:t>images</a:t>
            </a:r>
          </a:p>
          <a:p>
            <a:pPr marL="342900" lvl="0" indent="-342900">
              <a:spcAft>
                <a:spcPts val="100"/>
              </a:spcAft>
              <a:buFont typeface="Symbol" charset="2"/>
              <a:buChar char=""/>
            </a:pPr>
            <a:r>
              <a:rPr lang="fr-FR" dirty="0" smtClean="0">
                <a:latin typeface="Calibri" charset="0"/>
                <a:ea typeface="Times New Roman" charset="0"/>
                <a:cs typeface="Arial" charset="0"/>
              </a:rPr>
              <a:t>Aller importer la </a:t>
            </a:r>
            <a:r>
              <a:rPr lang="fr-FR" dirty="0" err="1" smtClean="0">
                <a:latin typeface="Calibri" charset="0"/>
                <a:ea typeface="Times New Roman" charset="0"/>
                <a:cs typeface="Arial" charset="0"/>
              </a:rPr>
              <a:t>realisation</a:t>
            </a:r>
            <a:r>
              <a:rPr lang="fr-FR" dirty="0" smtClean="0">
                <a:latin typeface="Calibri" charset="0"/>
                <a:ea typeface="Times New Roman" charset="0"/>
                <a:cs typeface="Arial" charset="0"/>
              </a:rPr>
              <a:t> </a:t>
            </a:r>
            <a:endParaRPr lang="fr-FR" dirty="0">
              <a:effectLst/>
              <a:latin typeface="Times New Roman" charset="0"/>
              <a:ea typeface="Times New Roman" charset="0"/>
            </a:endParaRPr>
          </a:p>
        </p:txBody>
      </p:sp>
      <p:cxnSp>
        <p:nvCxnSpPr>
          <p:cNvPr id="7" name="Connecteur droit avec flèche 6">
            <a:extLst>
              <a:ext uri="{FF2B5EF4-FFF2-40B4-BE49-F238E27FC236}">
                <a16:creationId xmlns="" xmlns:a16="http://schemas.microsoft.com/office/drawing/2014/main" id="{30B9E9EB-7A80-A24F-97AC-1AC5A54BAED5}"/>
              </a:ext>
            </a:extLst>
          </p:cNvPr>
          <p:cNvCxnSpPr>
            <a:cxnSpLocks/>
          </p:cNvCxnSpPr>
          <p:nvPr/>
        </p:nvCxnSpPr>
        <p:spPr>
          <a:xfrm flipV="1">
            <a:off x="1685925" y="2650331"/>
            <a:ext cx="135731" cy="140017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5070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B15641E-4AB1-8043-AEE6-3502A9FE09D1}"/>
              </a:ext>
            </a:extLst>
          </p:cNvPr>
          <p:cNvSpPr>
            <a:spLocks noGrp="1"/>
          </p:cNvSpPr>
          <p:nvPr>
            <p:ph type="title"/>
          </p:nvPr>
        </p:nvSpPr>
        <p:spPr>
          <a:xfrm>
            <a:off x="1371600" y="284004"/>
            <a:ext cx="9601200" cy="738139"/>
          </a:xfrm>
        </p:spPr>
        <p:txBody>
          <a:bodyPr>
            <a:normAutofit fontScale="90000"/>
          </a:bodyPr>
          <a:lstStyle/>
          <a:p>
            <a:pPr lvl="0"/>
            <a:r>
              <a:rPr lang="fr-FR" sz="2400" dirty="0"/>
              <a:t>Modifier la </a:t>
            </a:r>
            <a:r>
              <a:rPr lang="fr-FR" sz="2400" dirty="0" smtClean="0"/>
              <a:t>présentation </a:t>
            </a:r>
            <a:r>
              <a:rPr lang="fr-FR" sz="2400" dirty="0"/>
              <a:t>A laide logiciel Photoshop DX </a:t>
            </a:r>
            <a:br>
              <a:rPr lang="fr-FR" sz="2400" dirty="0"/>
            </a:br>
            <a:endParaRPr lang="fr-FR" sz="2400" dirty="0"/>
          </a:p>
        </p:txBody>
      </p:sp>
      <p:sp>
        <p:nvSpPr>
          <p:cNvPr id="3" name="Espace réservé du contenu 2">
            <a:extLst>
              <a:ext uri="{FF2B5EF4-FFF2-40B4-BE49-F238E27FC236}">
                <a16:creationId xmlns="" xmlns:a16="http://schemas.microsoft.com/office/drawing/2014/main" id="{8718C4B0-9CB2-1E4D-9970-71647344CFB8}"/>
              </a:ext>
            </a:extLst>
          </p:cNvPr>
          <p:cNvSpPr>
            <a:spLocks noGrp="1"/>
          </p:cNvSpPr>
          <p:nvPr>
            <p:ph idx="1"/>
          </p:nvPr>
        </p:nvSpPr>
        <p:spPr>
          <a:xfrm>
            <a:off x="797670" y="4497459"/>
            <a:ext cx="10345735" cy="738139"/>
          </a:xfrm>
        </p:spPr>
        <p:txBody>
          <a:bodyPr>
            <a:noAutofit/>
          </a:bodyPr>
          <a:lstStyle/>
          <a:p>
            <a:pPr>
              <a:lnSpc>
                <a:spcPct val="114000"/>
              </a:lnSpc>
            </a:pPr>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changer rapidement de thème, cliquez simplement sur le bouton </a:t>
            </a:r>
            <a:endParaRPr lang="fr-FR"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14000"/>
              </a:lnSpc>
            </a:pPr>
            <a:r>
              <a:rPr lang="fr-FR"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Activer</a:t>
            </a:r>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sous l’un des thèmes répertoriés</a:t>
            </a:r>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Vous pouvez aussi réaliser des produits personnaliser en utilisant les traitements a l’aide de Photoshop</a:t>
            </a:r>
          </a:p>
          <a:p>
            <a:pPr>
              <a:lnSpc>
                <a:spcPct val="114000"/>
              </a:lnSpc>
            </a:pPr>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Ouvrir Photoshop en suite créer est traiter les images pour gérer les </a:t>
            </a:r>
            <a:r>
              <a:rPr lang="fr-FR"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Produits</a:t>
            </a:r>
            <a:endPar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Espace réservé du contenu 2">
            <a:extLst>
              <a:ext uri="{FF2B5EF4-FFF2-40B4-BE49-F238E27FC236}">
                <a16:creationId xmlns="" xmlns:a16="http://schemas.microsoft.com/office/drawing/2014/main" id="{7E3E61D1-5CAA-7146-867D-DF3528B1BC2F}"/>
              </a:ext>
            </a:extLst>
          </p:cNvPr>
          <p:cNvSpPr>
            <a:spLocks noGrp="1"/>
          </p:cNvSpPr>
          <p:nvPr>
            <p:ph idx="4294967295"/>
          </p:nvPr>
        </p:nvSpPr>
        <p:spPr>
          <a:xfrm>
            <a:off x="9091613" y="284163"/>
            <a:ext cx="3100387" cy="4646612"/>
          </a:xfrm>
        </p:spPr>
        <p:txBody>
          <a:bodyPr>
            <a:noAutofit/>
          </a:bodyPr>
          <a:lstStyle/>
          <a:p>
            <a:r>
              <a:rPr lang="fr-FR" sz="16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L’</a:t>
            </a:r>
            <a:r>
              <a:rPr lang="fr-FR" sz="1600" dirty="0">
                <a:solidFill>
                  <a:srgbClr val="0073AA"/>
                </a:solidFill>
                <a:effectLst/>
                <a:latin typeface="Calibri" panose="020F0502020204030204" pitchFamily="34" charset="0"/>
                <a:ea typeface="Calibri" panose="020F0502020204030204" pitchFamily="34" charset="0"/>
                <a:cs typeface="Times New Roman" panose="02020603050405020304" pitchFamily="18" charset="0"/>
                <a:hlinkClick r:id="rId2"/>
              </a:rPr>
              <a:t>écran Apparence &gt; Thèmes</a:t>
            </a:r>
            <a:r>
              <a:rPr lang="fr-FR" sz="16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600" dirty="0"/>
              <a:t>Définir l’emplacement des images </a:t>
            </a:r>
            <a:r>
              <a:rPr lang="fr-FR" sz="1600" dirty="0" smtClean="0"/>
              <a:t>(sites</a:t>
            </a:r>
            <a:r>
              <a:rPr lang="fr-FR" sz="1600" dirty="0"/>
              <a:t>) </a:t>
            </a:r>
          </a:p>
          <a:p>
            <a:pPr lvl="0"/>
            <a:r>
              <a:rPr lang="fr-FR" sz="1600" dirty="0"/>
              <a:t>Gérer les flux animations vidéo Charte graphiques </a:t>
            </a:r>
          </a:p>
          <a:p>
            <a:r>
              <a:rPr lang="fr-FR" sz="1600" dirty="0"/>
              <a:t>Plaquettes en </a:t>
            </a:r>
            <a:r>
              <a:rPr lang="fr-FR" sz="1600" dirty="0" smtClean="0"/>
              <a:t>fonction </a:t>
            </a:r>
            <a:r>
              <a:rPr lang="fr-FR" sz="1600" dirty="0"/>
              <a:t>de besoins </a:t>
            </a:r>
            <a:r>
              <a:rPr lang="fr-FR" sz="1600" dirty="0" smtClean="0"/>
              <a:t>objectifs</a:t>
            </a:r>
            <a:endParaRPr lang="fr-FR" sz="1600" dirty="0" smtClean="0">
              <a:solidFill>
                <a:srgbClr val="32373C"/>
              </a:solidFill>
              <a:latin typeface="Calibri" panose="020F0502020204030204" pitchFamily="34" charset="0"/>
              <a:ea typeface="Calibri" panose="020F0502020204030204" pitchFamily="34" charset="0"/>
              <a:cs typeface="Times New Roman" panose="02020603050405020304" pitchFamily="18" charset="0"/>
            </a:endParaRPr>
          </a:p>
          <a:p>
            <a:r>
              <a:rPr lang="fr-FR" sz="16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Les thèmes sont des styles de présentation qui modifient complètement l’apparence de votre </a:t>
            </a:r>
            <a:r>
              <a:rPr lang="fr-FR" sz="1600" dirty="0" smtClean="0">
                <a:solidFill>
                  <a:srgbClr val="32373C"/>
                </a:solidFill>
                <a:latin typeface="Calibri" panose="020F0502020204030204" pitchFamily="34" charset="0"/>
                <a:ea typeface="Calibri" panose="020F0502020204030204" pitchFamily="34" charset="0"/>
                <a:cs typeface="Times New Roman" panose="02020603050405020304" pitchFamily="18" charset="0"/>
              </a:rPr>
              <a:t>e-mailing</a:t>
            </a:r>
            <a:r>
              <a:rPr lang="fr-FR" sz="16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6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Conçu </a:t>
            </a:r>
            <a:r>
              <a:rPr lang="fr-FR" sz="16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vous avez le choix entre des centaines de thèmes. Dans votre écran d’apparence, vous verrez une liste des thèmes actuellement installés, </a:t>
            </a:r>
            <a:endParaRPr lang="fr-FR" sz="1600" dirty="0">
              <a:latin typeface="Calibri" panose="020F0502020204030204" pitchFamily="34" charset="0"/>
            </a:endParaRPr>
          </a:p>
        </p:txBody>
      </p:sp>
      <p:sp>
        <p:nvSpPr>
          <p:cNvPr id="10" name="Espace réservé du contenu 2">
            <a:extLst>
              <a:ext uri="{FF2B5EF4-FFF2-40B4-BE49-F238E27FC236}">
                <a16:creationId xmlns="" xmlns:a16="http://schemas.microsoft.com/office/drawing/2014/main" id="{5DFCEEC7-82B9-BA4E-98D8-1E4A3F0B4B3E}"/>
              </a:ext>
            </a:extLst>
          </p:cNvPr>
          <p:cNvSpPr>
            <a:spLocks noGrp="1"/>
          </p:cNvSpPr>
          <p:nvPr>
            <p:ph idx="4294967295"/>
          </p:nvPr>
        </p:nvSpPr>
        <p:spPr>
          <a:xfrm>
            <a:off x="797670" y="6046719"/>
            <a:ext cx="9481344" cy="1622561"/>
          </a:xfrm>
        </p:spPr>
        <p:txBody>
          <a:bodyPr>
            <a:normAutofit/>
          </a:bodyPr>
          <a:lstStyle/>
          <a:p>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P</a:t>
            </a: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uis cliquez sur le nom de votre site dans la </a:t>
            </a: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barre d’outils</a:t>
            </a: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supérieure pour voir à quoi il ressemble. Maintenant, vous avez un autre aspect du </a:t>
            </a:r>
            <a:r>
              <a:rPr lang="fr-FR"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newsletters</a:t>
            </a:r>
            <a:r>
              <a:rPr lang="fr-F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C’est si facile. </a:t>
            </a:r>
            <a:endParaRPr lang="fr-FR" sz="1600" dirty="0">
              <a:solidFill>
                <a:schemeClr val="tx1"/>
              </a:solidFill>
              <a:latin typeface="Calibri" panose="020F0502020204030204" pitchFamily="34" charset="0"/>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557" y="1354909"/>
            <a:ext cx="5524500" cy="2857500"/>
          </a:xfrm>
          <a:prstGeom prst="rect">
            <a:avLst/>
          </a:prstGeom>
        </p:spPr>
      </p:pic>
      <p:cxnSp>
        <p:nvCxnSpPr>
          <p:cNvPr id="19" name="Connecteur droit avec flèche 18">
            <a:extLst>
              <a:ext uri="{FF2B5EF4-FFF2-40B4-BE49-F238E27FC236}">
                <a16:creationId xmlns="" xmlns:a16="http://schemas.microsoft.com/office/drawing/2014/main" id="{60FDDAB8-5D35-EC4B-A47D-1BD51EB740E9}"/>
              </a:ext>
            </a:extLst>
          </p:cNvPr>
          <p:cNvCxnSpPr>
            <a:cxnSpLocks/>
          </p:cNvCxnSpPr>
          <p:nvPr/>
        </p:nvCxnSpPr>
        <p:spPr>
          <a:xfrm flipH="1" flipV="1">
            <a:off x="1754991" y="2607575"/>
            <a:ext cx="3367078" cy="3557481"/>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773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19"/>
                                        </p:tgtEl>
                                        <p:attrNameLst>
                                          <p:attrName>ppt_x</p:attrName>
                                        </p:attrNameLst>
                                      </p:cBhvr>
                                      <p:tavLst>
                                        <p:tav tm="0">
                                          <p:val>
                                            <p:strVal val="ppt_x"/>
                                          </p:val>
                                        </p:tav>
                                        <p:tav tm="100000">
                                          <p:val>
                                            <p:strVal val="ppt_x"/>
                                          </p:val>
                                        </p:tav>
                                      </p:tavLst>
                                    </p:anim>
                                    <p:anim calcmode="lin" valueType="num">
                                      <p:cBhvr additive="base">
                                        <p:cTn id="53" dur="500"/>
                                        <p:tgtEl>
                                          <p:spTgt spid="19"/>
                                        </p:tgtEl>
                                        <p:attrNameLst>
                                          <p:attrName>ppt_y</p:attrName>
                                        </p:attrNameLst>
                                      </p:cBhvr>
                                      <p:tavLst>
                                        <p:tav tm="0">
                                          <p:val>
                                            <p:strVal val="ppt_y"/>
                                          </p:val>
                                        </p:tav>
                                        <p:tav tm="100000">
                                          <p:val>
                                            <p:strVal val="1+ppt_h/2"/>
                                          </p:val>
                                        </p:tav>
                                      </p:tavLst>
                                    </p:anim>
                                    <p:set>
                                      <p:cBhvr>
                                        <p:cTn id="5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6440557" y="3404151"/>
            <a:ext cx="62557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117857942"/>
              </p:ext>
            </p:extLst>
          </p:nvPr>
        </p:nvGraphicFramePr>
        <p:xfrm>
          <a:off x="6616499" y="1877356"/>
          <a:ext cx="3243118" cy="2541516"/>
        </p:xfrm>
        <a:graphic>
          <a:graphicData uri="http://schemas.openxmlformats.org/presentationml/2006/ole">
            <mc:AlternateContent xmlns:mc="http://schemas.openxmlformats.org/markup-compatibility/2006">
              <mc:Choice xmlns:v="urn:schemas-microsoft-com:vml" Requires="v">
                <p:oleObj spid="_x0000_s1071" r:id="rId3" imgW="7373379" imgH="5772956" progId="PBrush">
                  <p:embed/>
                </p:oleObj>
              </mc:Choice>
              <mc:Fallback>
                <p:oleObj r:id="rId3" imgW="7373379" imgH="5772956" progId="PBrush">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499" y="1877356"/>
                        <a:ext cx="3243118" cy="2541516"/>
                      </a:xfrm>
                      <a:prstGeom prst="rect">
                        <a:avLst/>
                      </a:prstGeom>
                      <a:noFill/>
                    </p:spPr>
                  </p:pic>
                </p:oleObj>
              </mc:Fallback>
            </mc:AlternateContent>
          </a:graphicData>
        </a:graphic>
      </p:graphicFrame>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4095" y="4618089"/>
            <a:ext cx="3428591" cy="1946607"/>
          </a:xfrm>
          <a:prstGeom prst="rect">
            <a:avLst/>
          </a:prstGeom>
        </p:spPr>
      </p:pic>
      <p:sp>
        <p:nvSpPr>
          <p:cNvPr id="13" name="Espace réservé du contenu 2">
            <a:extLst>
              <a:ext uri="{FF2B5EF4-FFF2-40B4-BE49-F238E27FC236}">
                <a16:creationId xmlns="" xmlns:a16="http://schemas.microsoft.com/office/drawing/2014/main" id="{21C26644-19E1-7248-9EEE-02188DF69B64}"/>
              </a:ext>
            </a:extLst>
          </p:cNvPr>
          <p:cNvSpPr>
            <a:spLocks noGrp="1"/>
          </p:cNvSpPr>
          <p:nvPr>
            <p:ph idx="1"/>
          </p:nvPr>
        </p:nvSpPr>
        <p:spPr>
          <a:xfrm>
            <a:off x="695739" y="0"/>
            <a:ext cx="9968948" cy="2037522"/>
          </a:xfrm>
        </p:spPr>
        <p:txBody>
          <a:bodyPr>
            <a:normAutofit fontScale="85000" lnSpcReduction="20000"/>
          </a:bodyPr>
          <a:lstStyle/>
          <a:p>
            <a:r>
              <a:rPr lang="fr-FR" sz="1700" dirty="0"/>
              <a:t>Suite cliquer sur le lien </a:t>
            </a:r>
            <a:r>
              <a:rPr lang="fr-FR" sz="1700" b="1" dirty="0"/>
              <a:t>Photoshop </a:t>
            </a:r>
            <a:r>
              <a:rPr lang="fr-FR" sz="1700" dirty="0"/>
              <a:t>au niveau de la catégorie </a:t>
            </a:r>
            <a:r>
              <a:rPr lang="fr-FR" sz="1700" b="1" dirty="0" smtClean="0"/>
              <a:t>produit</a:t>
            </a:r>
            <a:r>
              <a:rPr lang="fr-FR" sz="1700" b="1" dirty="0" smtClean="0"/>
              <a:t> </a:t>
            </a:r>
            <a:r>
              <a:rPr lang="fr-FR" sz="1700" dirty="0"/>
              <a:t>en bas à gauche de la page. </a:t>
            </a:r>
            <a:endParaRPr lang="fr-FR" sz="1700" dirty="0" smtClean="0"/>
          </a:p>
          <a:p>
            <a:r>
              <a:rPr lang="fr-FR" sz="1700" dirty="0" smtClean="0"/>
              <a:t>Veillez </a:t>
            </a:r>
            <a:r>
              <a:rPr lang="fr-FR" sz="1700" dirty="0"/>
              <a:t>à bien cliquer sur Photoshop Éléments qui est une version très simplifiée du logiciel à la plume . </a:t>
            </a:r>
            <a:endParaRPr lang="fr-FR" sz="1700" dirty="0" smtClean="0"/>
          </a:p>
          <a:p>
            <a:r>
              <a:rPr lang="fr-FR" sz="1700" dirty="0" smtClean="0"/>
              <a:t>Une nouvelle page apparait alors dans laquelle figurent trois boites de logiciels</a:t>
            </a:r>
            <a:r>
              <a:rPr lang="fr-FR" sz="1800" dirty="0" smtClean="0"/>
              <a:t>.</a:t>
            </a:r>
          </a:p>
          <a:p>
            <a:r>
              <a:rPr lang="fr-FR" sz="1800" spc="5" dirty="0">
                <a:latin typeface="Times New Roman"/>
                <a:cs typeface="Times New Roman"/>
              </a:rPr>
              <a:t>Créez vos </a:t>
            </a:r>
            <a:r>
              <a:rPr lang="fr-FR" sz="1800" dirty="0">
                <a:latin typeface="Times New Roman"/>
                <a:cs typeface="Times New Roman"/>
              </a:rPr>
              <a:t>3 </a:t>
            </a:r>
            <a:r>
              <a:rPr lang="fr-FR" sz="1800" spc="5" dirty="0">
                <a:latin typeface="Times New Roman"/>
                <a:cs typeface="Times New Roman"/>
              </a:rPr>
              <a:t>fichiers </a:t>
            </a:r>
            <a:r>
              <a:rPr lang="fr-FR" sz="1800" i="1" spc="5" dirty="0" err="1">
                <a:latin typeface="Times New Roman"/>
                <a:cs typeface="Times New Roman"/>
              </a:rPr>
              <a:t>accueil.html</a:t>
            </a:r>
            <a:r>
              <a:rPr lang="fr-FR" sz="1800" i="1" spc="5" dirty="0">
                <a:latin typeface="Times New Roman"/>
                <a:cs typeface="Times New Roman"/>
              </a:rPr>
              <a:t>, </a:t>
            </a:r>
            <a:r>
              <a:rPr lang="fr-FR" sz="1800" i="1" spc="5" dirty="0" err="1">
                <a:latin typeface="Times New Roman"/>
                <a:cs typeface="Times New Roman"/>
              </a:rPr>
              <a:t>presentation.html</a:t>
            </a:r>
            <a:r>
              <a:rPr lang="fr-FR" sz="1800" i="1" spc="5" dirty="0">
                <a:latin typeface="Times New Roman"/>
                <a:cs typeface="Times New Roman"/>
              </a:rPr>
              <a:t> </a:t>
            </a:r>
            <a:r>
              <a:rPr lang="fr-FR" sz="1800" spc="5" dirty="0">
                <a:latin typeface="Times New Roman"/>
                <a:cs typeface="Times New Roman"/>
              </a:rPr>
              <a:t>et </a:t>
            </a:r>
            <a:r>
              <a:rPr lang="fr-FR" sz="1800" i="1" spc="5" dirty="0" err="1">
                <a:latin typeface="Times New Roman"/>
                <a:cs typeface="Times New Roman"/>
              </a:rPr>
              <a:t>contact.html</a:t>
            </a:r>
            <a:r>
              <a:rPr lang="fr-FR" sz="1800" i="1" spc="5" dirty="0">
                <a:latin typeface="Times New Roman"/>
                <a:cs typeface="Times New Roman"/>
              </a:rPr>
              <a:t> </a:t>
            </a:r>
            <a:r>
              <a:rPr lang="fr-FR" sz="1800" spc="5" dirty="0">
                <a:latin typeface="Times New Roman"/>
                <a:cs typeface="Times New Roman"/>
              </a:rPr>
              <a:t>sur ce modèle. Ajoutez maintenant la </a:t>
            </a:r>
            <a:r>
              <a:rPr lang="fr-FR" sz="1800" spc="10" dirty="0">
                <a:latin typeface="Times New Roman"/>
                <a:cs typeface="Times New Roman"/>
              </a:rPr>
              <a:t>rubrique </a:t>
            </a:r>
            <a:r>
              <a:rPr lang="fr-FR" sz="1800" spc="15" dirty="0">
                <a:latin typeface="Times New Roman"/>
                <a:cs typeface="Times New Roman"/>
              </a:rPr>
              <a:t> </a:t>
            </a:r>
            <a:r>
              <a:rPr lang="fr-FR" sz="1800" i="1" dirty="0">
                <a:latin typeface="Times New Roman"/>
                <a:cs typeface="Times New Roman"/>
              </a:rPr>
              <a:t>Actualités </a:t>
            </a:r>
            <a:r>
              <a:rPr lang="fr-FR" sz="1800" dirty="0">
                <a:latin typeface="Times New Roman"/>
                <a:cs typeface="Times New Roman"/>
              </a:rPr>
              <a:t>et le fichier </a:t>
            </a:r>
            <a:r>
              <a:rPr lang="fr-FR" sz="1800" i="1" dirty="0" err="1">
                <a:latin typeface="Times New Roman"/>
                <a:cs typeface="Times New Roman"/>
              </a:rPr>
              <a:t>actualites.html</a:t>
            </a:r>
            <a:r>
              <a:rPr lang="fr-FR" sz="1800" i="1" dirty="0">
                <a:latin typeface="Times New Roman"/>
                <a:cs typeface="Times New Roman"/>
              </a:rPr>
              <a:t> </a:t>
            </a:r>
            <a:r>
              <a:rPr lang="fr-FR" sz="1800" dirty="0">
                <a:latin typeface="Times New Roman"/>
                <a:cs typeface="Times New Roman"/>
              </a:rPr>
              <a:t>basé sur ce modèle. Vous devez modifier le modèle. Lorsqu'il vous proposera </a:t>
            </a:r>
            <a:r>
              <a:rPr lang="fr-FR" sz="1800" spc="5" dirty="0">
                <a:latin typeface="Times New Roman"/>
                <a:cs typeface="Times New Roman"/>
              </a:rPr>
              <a:t> </a:t>
            </a:r>
            <a:r>
              <a:rPr lang="fr-FR" sz="1800" dirty="0">
                <a:latin typeface="Times New Roman"/>
                <a:cs typeface="Times New Roman"/>
              </a:rPr>
              <a:t>de mettre les fichiers à jour, cliquez sur </a:t>
            </a:r>
            <a:r>
              <a:rPr lang="fr-FR" sz="1800" i="1" dirty="0">
                <a:latin typeface="Times New Roman"/>
                <a:cs typeface="Times New Roman"/>
              </a:rPr>
              <a:t>Mettre à jour </a:t>
            </a:r>
            <a:r>
              <a:rPr lang="fr-FR" sz="1800" dirty="0">
                <a:latin typeface="Times New Roman"/>
                <a:cs typeface="Times New Roman"/>
              </a:rPr>
              <a:t>afin que les modifications soient prises en compte par tous les </a:t>
            </a:r>
            <a:r>
              <a:rPr lang="fr-FR" sz="1800" spc="5" dirty="0">
                <a:latin typeface="Times New Roman"/>
                <a:cs typeface="Times New Roman"/>
              </a:rPr>
              <a:t> </a:t>
            </a:r>
            <a:r>
              <a:rPr lang="fr-FR" sz="1800" dirty="0">
                <a:latin typeface="Times New Roman"/>
                <a:cs typeface="Times New Roman"/>
              </a:rPr>
              <a:t>fichiers</a:t>
            </a:r>
            <a:r>
              <a:rPr lang="fr-FR" sz="1800" spc="-5" dirty="0">
                <a:latin typeface="Times New Roman"/>
                <a:cs typeface="Times New Roman"/>
              </a:rPr>
              <a:t> </a:t>
            </a:r>
            <a:r>
              <a:rPr lang="fr-FR" sz="1800" dirty="0">
                <a:latin typeface="Times New Roman"/>
                <a:cs typeface="Times New Roman"/>
              </a:rPr>
              <a:t>utilisant ce modèle.</a:t>
            </a:r>
            <a:r>
              <a:rPr lang="fr-FR" sz="1800" spc="-5" dirty="0">
                <a:latin typeface="Times New Roman"/>
                <a:cs typeface="Times New Roman"/>
              </a:rPr>
              <a:t> </a:t>
            </a:r>
            <a:r>
              <a:rPr lang="fr-FR" sz="1800" dirty="0">
                <a:latin typeface="Times New Roman"/>
                <a:cs typeface="Times New Roman"/>
              </a:rPr>
              <a:t>Constatez les résultats dans</a:t>
            </a:r>
            <a:r>
              <a:rPr lang="fr-FR" sz="1800" spc="-5" dirty="0">
                <a:latin typeface="Times New Roman"/>
                <a:cs typeface="Times New Roman"/>
              </a:rPr>
              <a:t> </a:t>
            </a:r>
            <a:r>
              <a:rPr lang="fr-FR" sz="1800" dirty="0">
                <a:latin typeface="Times New Roman"/>
                <a:cs typeface="Times New Roman"/>
              </a:rPr>
              <a:t>le répertoire </a:t>
            </a:r>
            <a:r>
              <a:rPr lang="fr-FR" sz="1800" i="1" dirty="0" err="1">
                <a:latin typeface="Times New Roman"/>
                <a:cs typeface="Times New Roman"/>
              </a:rPr>
              <a:t>modele</a:t>
            </a:r>
            <a:endParaRPr lang="fr-FR" sz="1800" dirty="0">
              <a:latin typeface="Times New Roman"/>
              <a:cs typeface="Times New Roman"/>
            </a:endParaRPr>
          </a:p>
          <a:p>
            <a:r>
              <a:rPr lang="fr-FR" sz="1800" dirty="0" smtClean="0"/>
              <a:t> </a:t>
            </a:r>
            <a:endParaRPr lang="fr-FR" sz="1800" dirty="0">
              <a:solidFill>
                <a:schemeClr val="tx1"/>
              </a:solidFill>
              <a:latin typeface="Calibri" panose="020F0502020204030204" pitchFamily="34" charset="0"/>
            </a:endParaRPr>
          </a:p>
        </p:txBody>
      </p:sp>
      <p:pic>
        <p:nvPicPr>
          <p:cNvPr id="15" name="object 3"/>
          <p:cNvPicPr/>
          <p:nvPr/>
        </p:nvPicPr>
        <p:blipFill>
          <a:blip r:embed="rId6" cstate="print"/>
          <a:stretch>
            <a:fillRect/>
          </a:stretch>
        </p:blipFill>
        <p:spPr>
          <a:xfrm>
            <a:off x="1241175" y="1877356"/>
            <a:ext cx="3751359" cy="2485923"/>
          </a:xfrm>
          <a:prstGeom prst="rect">
            <a:avLst/>
          </a:prstGeom>
        </p:spPr>
      </p:pic>
      <p:pic>
        <p:nvPicPr>
          <p:cNvPr id="16" name="object 4"/>
          <p:cNvPicPr/>
          <p:nvPr/>
        </p:nvPicPr>
        <p:blipFill>
          <a:blip r:embed="rId7" cstate="print"/>
          <a:stretch>
            <a:fillRect/>
          </a:stretch>
        </p:blipFill>
        <p:spPr>
          <a:xfrm>
            <a:off x="2006488" y="5481926"/>
            <a:ext cx="4112260" cy="1055370"/>
          </a:xfrm>
          <a:prstGeom prst="rect">
            <a:avLst/>
          </a:prstGeom>
        </p:spPr>
      </p:pic>
    </p:spTree>
    <p:extLst>
      <p:ext uri="{BB962C8B-B14F-4D97-AF65-F5344CB8AC3E}">
        <p14:creationId xmlns:p14="http://schemas.microsoft.com/office/powerpoint/2010/main" val="1737620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BB22650-5E1B-B748-BD09-7F67D5F328D0}"/>
              </a:ext>
            </a:extLst>
          </p:cNvPr>
          <p:cNvSpPr>
            <a:spLocks noGrp="1"/>
          </p:cNvSpPr>
          <p:nvPr>
            <p:ph type="title"/>
          </p:nvPr>
        </p:nvSpPr>
        <p:spPr>
          <a:xfrm>
            <a:off x="1335355" y="195607"/>
            <a:ext cx="9601200" cy="718897"/>
          </a:xfrm>
        </p:spPr>
        <p:txBody>
          <a:bodyPr>
            <a:normAutofit/>
          </a:bodyPr>
          <a:lstStyle/>
          <a:p>
            <a:r>
              <a:rPr lang="fr-FR" sz="2800" dirty="0"/>
              <a:t>Modifier </a:t>
            </a:r>
            <a:r>
              <a:rPr lang="fr-FR" sz="2800" dirty="0"/>
              <a:t>Plaquettes en </a:t>
            </a:r>
            <a:r>
              <a:rPr lang="fr-FR" sz="2800" dirty="0" err="1"/>
              <a:t>fontion</a:t>
            </a:r>
            <a:r>
              <a:rPr lang="fr-FR" sz="2800" dirty="0"/>
              <a:t> de besoins objectifs</a:t>
            </a:r>
            <a:r>
              <a:rPr lang="fr-FR" sz="2800" dirty="0"/>
              <a:t> </a:t>
            </a:r>
            <a:endParaRPr lang="fr-FR" sz="2800" dirty="0"/>
          </a:p>
        </p:txBody>
      </p:sp>
      <p:sp>
        <p:nvSpPr>
          <p:cNvPr id="3" name="Espace réservé du contenu 2">
            <a:extLst>
              <a:ext uri="{FF2B5EF4-FFF2-40B4-BE49-F238E27FC236}">
                <a16:creationId xmlns="" xmlns:a16="http://schemas.microsoft.com/office/drawing/2014/main" id="{A76AA50F-6F58-D743-8545-CC8E54D472DB}"/>
              </a:ext>
            </a:extLst>
          </p:cNvPr>
          <p:cNvSpPr>
            <a:spLocks noGrp="1"/>
          </p:cNvSpPr>
          <p:nvPr>
            <p:ph idx="1"/>
          </p:nvPr>
        </p:nvSpPr>
        <p:spPr>
          <a:xfrm>
            <a:off x="1355834" y="5056005"/>
            <a:ext cx="10500976" cy="1607553"/>
          </a:xfrm>
        </p:spPr>
        <p:txBody>
          <a:bodyPr>
            <a:noAutofit/>
          </a:bodyPr>
          <a:lstStyle/>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Revenez à Apparence &gt; Thème </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cliquez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 le bouton Activer sous le thème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newsletters</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pour revenir au design que vous aviez. Pour le voir à nouveau,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ensuite </a:t>
            </a: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cliquez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 le nom de votre </a:t>
            </a:r>
            <a:r>
              <a:rPr lang="fr-FR"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piblicite</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dans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barre d’outils, et le voici.</a:t>
            </a:r>
            <a:r>
              <a:rPr lang="fr-FR" sz="1800" dirty="0">
                <a:solidFill>
                  <a:schemeClr val="tx1"/>
                </a:solidFill>
                <a:effectLst/>
                <a:latin typeface="Calibri" panose="020F0502020204030204" pitchFamily="34" charset="0"/>
              </a:rPr>
              <a:t> </a:t>
            </a:r>
            <a:endParaRPr lang="fr-FR" sz="1800" dirty="0">
              <a:solidFill>
                <a:schemeClr val="tx1"/>
              </a:solidFill>
              <a:latin typeface="Calibri" panose="020F05020202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834" y="987457"/>
            <a:ext cx="8436990" cy="3779969"/>
          </a:xfrm>
          <a:prstGeom prst="rect">
            <a:avLst/>
          </a:prstGeom>
        </p:spPr>
      </p:pic>
      <p:cxnSp>
        <p:nvCxnSpPr>
          <p:cNvPr id="7" name="Connecteur droit avec flèche 6">
            <a:extLst>
              <a:ext uri="{FF2B5EF4-FFF2-40B4-BE49-F238E27FC236}">
                <a16:creationId xmlns="" xmlns:a16="http://schemas.microsoft.com/office/drawing/2014/main" id="{60FDDAB8-5D35-EC4B-A47D-1BD51EB740E9}"/>
              </a:ext>
            </a:extLst>
          </p:cNvPr>
          <p:cNvCxnSpPr>
            <a:cxnSpLocks/>
          </p:cNvCxnSpPr>
          <p:nvPr/>
        </p:nvCxnSpPr>
        <p:spPr>
          <a:xfrm flipH="1" flipV="1">
            <a:off x="1715679" y="2809189"/>
            <a:ext cx="2639505" cy="23378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 xmlns:a16="http://schemas.microsoft.com/office/drawing/2014/main" id="{60FDDAB8-5D35-EC4B-A47D-1BD51EB740E9}"/>
              </a:ext>
            </a:extLst>
          </p:cNvPr>
          <p:cNvCxnSpPr>
            <a:cxnSpLocks/>
          </p:cNvCxnSpPr>
          <p:nvPr/>
        </p:nvCxnSpPr>
        <p:spPr>
          <a:xfrm flipV="1">
            <a:off x="3261674" y="2929288"/>
            <a:ext cx="1296060" cy="22177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83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90" y="1212438"/>
            <a:ext cx="5765800" cy="3530600"/>
          </a:xfrm>
          <a:prstGeom prst="rect">
            <a:avLst/>
          </a:prstGeom>
        </p:spPr>
      </p:pic>
      <p:sp>
        <p:nvSpPr>
          <p:cNvPr id="3" name="Espace réservé du contenu 2">
            <a:extLst>
              <a:ext uri="{FF2B5EF4-FFF2-40B4-BE49-F238E27FC236}">
                <a16:creationId xmlns="" xmlns:a16="http://schemas.microsoft.com/office/drawing/2014/main" id="{F7F50E21-0351-5541-913B-35D21CD47589}"/>
              </a:ext>
            </a:extLst>
          </p:cNvPr>
          <p:cNvSpPr>
            <a:spLocks noGrp="1"/>
          </p:cNvSpPr>
          <p:nvPr>
            <p:ph idx="1"/>
          </p:nvPr>
        </p:nvSpPr>
        <p:spPr>
          <a:xfrm>
            <a:off x="8645363" y="919579"/>
            <a:ext cx="2967951" cy="5348514"/>
          </a:xfrm>
        </p:spPr>
        <p:txBody>
          <a:bodyPr/>
          <a:lstStyle/>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retour dans l’écran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gestion des mailing,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jetez un œil à l’écran des articles. Vous pouvez utiliser les onglets du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menu</a:t>
            </a:r>
          </a:p>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Articles pour rédiger et gérer vos articles. Commençons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a:t>
            </a:r>
          </a:p>
          <a:p>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Paramétrer les </a:t>
            </a:r>
            <a:r>
              <a:rPr lang="fr-FR"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regles</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Ajouter/ou un produit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 nouveau</a:t>
            </a:r>
            <a:r>
              <a:rPr lang="fr-FR" sz="1800" dirty="0">
                <a:solidFill>
                  <a:srgbClr val="32373C"/>
                </a:solidFill>
                <a:effectLst/>
                <a:latin typeface="Open Sans" panose="020B0606030504020204" pitchFamily="34"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Titre 1">
            <a:extLst>
              <a:ext uri="{FF2B5EF4-FFF2-40B4-BE49-F238E27FC236}">
                <a16:creationId xmlns="" xmlns:a16="http://schemas.microsoft.com/office/drawing/2014/main" id="{5B22E9BD-3CB4-3846-BF7A-C74FA063E14A}"/>
              </a:ext>
            </a:extLst>
          </p:cNvPr>
          <p:cNvSpPr>
            <a:spLocks noGrp="1"/>
          </p:cNvSpPr>
          <p:nvPr>
            <p:ph type="title"/>
          </p:nvPr>
        </p:nvSpPr>
        <p:spPr>
          <a:xfrm>
            <a:off x="1206137" y="296894"/>
            <a:ext cx="9601200" cy="622685"/>
          </a:xfrm>
        </p:spPr>
        <p:txBody>
          <a:bodyPr>
            <a:normAutofit fontScale="90000"/>
          </a:bodyPr>
          <a:lstStyle/>
          <a:p>
            <a:r>
              <a:rPr lang="fr-FR" dirty="0" err="1" smtClean="0"/>
              <a:t>Parametrage</a:t>
            </a:r>
            <a:r>
              <a:rPr lang="fr-FR" dirty="0" smtClean="0"/>
              <a:t> du styl</a:t>
            </a:r>
            <a:r>
              <a:rPr lang="fr-FR" dirty="0" smtClean="0"/>
              <a:t>e et </a:t>
            </a:r>
            <a:r>
              <a:rPr lang="fr-FR" dirty="0" smtClean="0"/>
              <a:t>Créer </a:t>
            </a:r>
            <a:r>
              <a:rPr lang="fr-FR" dirty="0"/>
              <a:t>un </a:t>
            </a:r>
            <a:r>
              <a:rPr lang="fr-FR" dirty="0" smtClean="0"/>
              <a:t>article </a:t>
            </a:r>
            <a:endParaRPr lang="fr-FR" dirty="0"/>
          </a:p>
        </p:txBody>
      </p:sp>
      <p:cxnSp>
        <p:nvCxnSpPr>
          <p:cNvPr id="7" name="Connecteur droit avec flèche 6">
            <a:extLst>
              <a:ext uri="{FF2B5EF4-FFF2-40B4-BE49-F238E27FC236}">
                <a16:creationId xmlns="" xmlns:a16="http://schemas.microsoft.com/office/drawing/2014/main" id="{C81BD5D2-6C16-C849-9CD1-415F0E981760}"/>
              </a:ext>
            </a:extLst>
          </p:cNvPr>
          <p:cNvCxnSpPr>
            <a:cxnSpLocks/>
          </p:cNvCxnSpPr>
          <p:nvPr/>
        </p:nvCxnSpPr>
        <p:spPr>
          <a:xfrm flipH="1" flipV="1">
            <a:off x="2752504" y="2977738"/>
            <a:ext cx="6021581" cy="1656878"/>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0825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6688" y="415977"/>
            <a:ext cx="9601200" cy="1485900"/>
          </a:xfrm>
        </p:spPr>
        <p:txBody>
          <a:bodyPr/>
          <a:lstStyle/>
          <a:p>
            <a:r>
              <a:rPr lang="fr-FR" dirty="0" smtClean="0"/>
              <a:t>Ajouter un titre au produit </a:t>
            </a:r>
            <a:endParaRPr lang="fr-FR" dirty="0"/>
          </a:p>
        </p:txBody>
      </p:sp>
      <p:cxnSp>
        <p:nvCxnSpPr>
          <p:cNvPr id="9" name="Connecteur droit avec flèche 8">
            <a:extLst>
              <a:ext uri="{FF2B5EF4-FFF2-40B4-BE49-F238E27FC236}">
                <a16:creationId xmlns="" xmlns:a16="http://schemas.microsoft.com/office/drawing/2014/main" id="{C81BD5D2-6C16-C849-9CD1-415F0E981760}"/>
              </a:ext>
            </a:extLst>
          </p:cNvPr>
          <p:cNvCxnSpPr>
            <a:cxnSpLocks/>
          </p:cNvCxnSpPr>
          <p:nvPr/>
        </p:nvCxnSpPr>
        <p:spPr>
          <a:xfrm flipH="1">
            <a:off x="4104861" y="1251001"/>
            <a:ext cx="3315020" cy="182019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3" name="Espace réservé du contenu 2"/>
          <p:cNvSpPr>
            <a:spLocks noGrp="1"/>
          </p:cNvSpPr>
          <p:nvPr>
            <p:ph idx="1"/>
          </p:nvPr>
        </p:nvSpPr>
        <p:spPr>
          <a:xfrm>
            <a:off x="8484654" y="1251001"/>
            <a:ext cx="3606800" cy="4368800"/>
          </a:xfrm>
        </p:spPr>
        <p:txBody>
          <a:bodyPr/>
          <a:lstStyle/>
          <a:p>
            <a:pPr lvl="0"/>
            <a:r>
              <a:rPr lang="fr-FR" dirty="0" smtClean="0"/>
              <a:t>Création </a:t>
            </a:r>
            <a:r>
              <a:rPr lang="fr-FR" dirty="0"/>
              <a:t>des liens hypertexte</a:t>
            </a:r>
          </a:p>
          <a:p>
            <a:pPr lvl="0"/>
            <a:r>
              <a:rPr lang="fr-FR" dirty="0"/>
              <a:t>Mise en ligne de la page de redirection</a:t>
            </a:r>
          </a:p>
          <a:p>
            <a:r>
              <a:rPr lang="fr-FR" dirty="0" smtClean="0"/>
              <a:t>Exportation hypertextes a Excel faire un formulaire</a:t>
            </a:r>
          </a:p>
          <a:p>
            <a:r>
              <a:rPr lang="fr-FR" dirty="0" smtClean="0"/>
              <a:t>D’envoi de groupes</a:t>
            </a:r>
          </a:p>
          <a:p>
            <a:pPr lvl="0"/>
            <a:r>
              <a:rPr lang="fr-FR" dirty="0" smtClean="0"/>
              <a:t>Tester </a:t>
            </a:r>
            <a:r>
              <a:rPr lang="fr-FR" dirty="0"/>
              <a:t>l'Emailing : les logiciels de messagerie</a:t>
            </a:r>
          </a:p>
          <a:p>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380" y="1251001"/>
            <a:ext cx="7200900" cy="2895600"/>
          </a:xfrm>
          <a:prstGeom prst="rect">
            <a:avLst/>
          </a:prstGeom>
        </p:spPr>
      </p:pic>
      <p:cxnSp>
        <p:nvCxnSpPr>
          <p:cNvPr id="5" name="Connecteur droit avec flèche 4">
            <a:extLst>
              <a:ext uri="{FF2B5EF4-FFF2-40B4-BE49-F238E27FC236}">
                <a16:creationId xmlns="" xmlns:a16="http://schemas.microsoft.com/office/drawing/2014/main" id="{C81BD5D2-6C16-C849-9CD1-415F0E981760}"/>
              </a:ext>
            </a:extLst>
          </p:cNvPr>
          <p:cNvCxnSpPr>
            <a:cxnSpLocks/>
          </p:cNvCxnSpPr>
          <p:nvPr/>
        </p:nvCxnSpPr>
        <p:spPr>
          <a:xfrm flipH="1" flipV="1">
            <a:off x="7476565" y="1368343"/>
            <a:ext cx="1352390" cy="239972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2" name="Connecteur droit avec flèche 11">
            <a:extLst>
              <a:ext uri="{FF2B5EF4-FFF2-40B4-BE49-F238E27FC236}">
                <a16:creationId xmlns="" xmlns:a16="http://schemas.microsoft.com/office/drawing/2014/main" id="{C81BD5D2-6C16-C849-9CD1-415F0E981760}"/>
              </a:ext>
            </a:extLst>
          </p:cNvPr>
          <p:cNvCxnSpPr>
            <a:cxnSpLocks/>
          </p:cNvCxnSpPr>
          <p:nvPr/>
        </p:nvCxnSpPr>
        <p:spPr>
          <a:xfrm flipH="1">
            <a:off x="1236688" y="1782696"/>
            <a:ext cx="7461637" cy="1129553"/>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509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 xmlns:a16="http://schemas.microsoft.com/office/drawing/2014/main" id="{9714EE06-227B-3141-878B-3070D1154B8C}"/>
              </a:ext>
            </a:extLst>
          </p:cNvPr>
          <p:cNvSpPr>
            <a:spLocks noGrp="1"/>
          </p:cNvSpPr>
          <p:nvPr>
            <p:ph type="title"/>
          </p:nvPr>
        </p:nvSpPr>
        <p:spPr>
          <a:xfrm>
            <a:off x="1371600" y="402020"/>
            <a:ext cx="9601200" cy="1485900"/>
          </a:xfrm>
        </p:spPr>
        <p:txBody>
          <a:bodyPr/>
          <a:lstStyle/>
          <a:p>
            <a:r>
              <a:rPr lang="fr-FR" dirty="0"/>
              <a:t>Créez votre propre thème</a:t>
            </a:r>
          </a:p>
        </p:txBody>
      </p:sp>
      <p:sp>
        <p:nvSpPr>
          <p:cNvPr id="12" name="Espace réservé du contenu 2">
            <a:extLst>
              <a:ext uri="{FF2B5EF4-FFF2-40B4-BE49-F238E27FC236}">
                <a16:creationId xmlns="" xmlns:a16="http://schemas.microsoft.com/office/drawing/2014/main" id="{7A728014-1A66-694B-9F94-0468CA9D0ED0}"/>
              </a:ext>
            </a:extLst>
          </p:cNvPr>
          <p:cNvSpPr>
            <a:spLocks noGrp="1"/>
          </p:cNvSpPr>
          <p:nvPr>
            <p:ph idx="1"/>
          </p:nvPr>
        </p:nvSpPr>
        <p:spPr>
          <a:xfrm>
            <a:off x="1371600" y="1308538"/>
            <a:ext cx="9601200" cy="4724400"/>
          </a:xfrm>
        </p:spPr>
        <p:txBody>
          <a:bodyPr>
            <a:normAutofit/>
          </a:bodyPr>
          <a:lstStyle/>
          <a:p>
            <a:r>
              <a:rPr lang="fr-FR" sz="18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 Aller ouvrir logiciel Photoshop  </a:t>
            </a:r>
            <a:r>
              <a:rPr lang="fr-FR" sz="18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avec le CSS, le HTML </a:t>
            </a:r>
            <a:r>
              <a:rPr lang="fr-FR" sz="18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vous pouvez envisager de personnaliser le thème selon </a:t>
            </a:r>
            <a:r>
              <a:rPr lang="fr-FR" sz="18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vos </a:t>
            </a:r>
            <a:r>
              <a:rPr lang="fr-FR" sz="18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besoins </a:t>
            </a:r>
            <a:r>
              <a:rPr lang="fr-FR" sz="1800" dirty="0" smtClean="0">
                <a:solidFill>
                  <a:srgbClr val="32373C"/>
                </a:solidFill>
                <a:latin typeface="Calibri" panose="020F0502020204030204" pitchFamily="34" charset="0"/>
                <a:ea typeface="Calibri" panose="020F0502020204030204" pitchFamily="34" charset="0"/>
                <a:cs typeface="Times New Roman" panose="02020603050405020304" pitchFamily="18" charset="0"/>
              </a:rPr>
              <a:t>Est </a:t>
            </a:r>
            <a:r>
              <a:rPr lang="fr-FR" sz="1800" dirty="0" smtClean="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créer </a:t>
            </a:r>
            <a:r>
              <a:rPr lang="fr-FR" sz="1800" dirty="0">
                <a:solidFill>
                  <a:srgbClr val="32373C"/>
                </a:solidFill>
                <a:effectLst/>
                <a:latin typeface="Calibri" panose="020F0502020204030204" pitchFamily="34" charset="0"/>
                <a:ea typeface="Calibri" panose="020F0502020204030204" pitchFamily="34" charset="0"/>
                <a:cs typeface="Times New Roman" panose="02020603050405020304" pitchFamily="18" charset="0"/>
              </a:rPr>
              <a:t>votre propre thème.</a:t>
            </a:r>
            <a:r>
              <a:rPr lang="fr-FR" sz="1800" dirty="0">
                <a:effectLst/>
                <a:latin typeface="Calibri" panose="020F0502020204030204" pitchFamily="34" charset="0"/>
              </a:rPr>
              <a:t> </a:t>
            </a:r>
            <a:endParaRPr lang="fr-FR" sz="1800" dirty="0">
              <a:latin typeface="Calibri" panose="020F0502020204030204" pitchFamily="34" charset="0"/>
            </a:endParaRPr>
          </a:p>
          <a:p>
            <a:pPr lvl="0"/>
            <a:r>
              <a:rPr lang="fr-FR" sz="1800" dirty="0"/>
              <a:t>Création d'une illustration ainsi que d'une affiche publicitaire, de A à Z.</a:t>
            </a:r>
          </a:p>
          <a:p>
            <a:pPr lvl="0"/>
            <a:r>
              <a:rPr lang="fr-FR" sz="1800" dirty="0"/>
              <a:t>Conception et réalisation du design de votre </a:t>
            </a:r>
            <a:r>
              <a:rPr lang="fr-FR" sz="1800" dirty="0" smtClean="0"/>
              <a:t>pub</a:t>
            </a:r>
            <a:endParaRPr lang="fr-FR" sz="1800" dirty="0"/>
          </a:p>
          <a:p>
            <a:pPr lvl="0"/>
            <a:r>
              <a:rPr lang="fr-FR" sz="1800" dirty="0"/>
              <a:t>Acquisition du vocabulaire et des termes techniques liés à l'infographie</a:t>
            </a:r>
          </a:p>
          <a:p>
            <a:pPr lvl="0"/>
            <a:r>
              <a:rPr lang="fr-FR" sz="1800" dirty="0"/>
              <a:t>Des travaux pratiques pour faire un point sur vos connaissances</a:t>
            </a:r>
          </a:p>
          <a:p>
            <a:pPr lvl="0"/>
            <a:r>
              <a:rPr lang="fr-FR" sz="1800" dirty="0"/>
              <a:t>Des fichiers à télécharger tout au long du cours pour une pratique régulière.</a:t>
            </a:r>
          </a:p>
          <a:p>
            <a:endParaRPr lang="fr-FR" sz="1800" dirty="0" smtClean="0">
              <a:effectLst/>
              <a:latin typeface="Calibri" panose="020F0502020204030204" pitchFamily="34" charset="0"/>
            </a:endParaRPr>
          </a:p>
          <a:p>
            <a:endParaRPr lang="fr-FR" sz="1800" dirty="0">
              <a:latin typeface="Calibri" panose="020F0502020204030204" pitchFamily="34" charset="0"/>
            </a:endParaRPr>
          </a:p>
          <a:p>
            <a:endParaRPr lang="fr-FR" sz="1800" dirty="0" smtClean="0">
              <a:effectLst/>
              <a:latin typeface="Calibri" panose="020F0502020204030204" pitchFamily="34" charset="0"/>
            </a:endParaRPr>
          </a:p>
          <a:p>
            <a:endParaRPr lang="fr-FR" sz="1800" dirty="0">
              <a:latin typeface="Calibri" panose="020F0502020204030204" pitchFamily="34" charset="0"/>
            </a:endParaRPr>
          </a:p>
          <a:p>
            <a:endParaRPr lang="fr-FR" sz="1800" dirty="0" smtClean="0">
              <a:effectLst/>
              <a:latin typeface="Calibri" panose="020F0502020204030204" pitchFamily="34" charset="0"/>
            </a:endParaRPr>
          </a:p>
        </p:txBody>
      </p:sp>
      <p:pic>
        <p:nvPicPr>
          <p:cNvPr id="14" name="image12.png" descr="Image utilisateur"/>
          <p:cNvPicPr/>
          <p:nvPr/>
        </p:nvPicPr>
        <p:blipFill>
          <a:blip r:embed="rId2" cstate="print"/>
          <a:stretch>
            <a:fillRect/>
          </a:stretch>
        </p:blipFill>
        <p:spPr>
          <a:xfrm>
            <a:off x="9474424" y="1670160"/>
            <a:ext cx="2914650" cy="2628900"/>
          </a:xfrm>
          <a:prstGeom prst="rect">
            <a:avLst/>
          </a:prstGeom>
        </p:spPr>
      </p:pic>
      <p:pic>
        <p:nvPicPr>
          <p:cNvPr id="15" name="image21.png" descr="Image utilisateur"/>
          <p:cNvPicPr/>
          <p:nvPr/>
        </p:nvPicPr>
        <p:blipFill>
          <a:blip r:embed="rId3" cstate="print"/>
          <a:stretch>
            <a:fillRect/>
          </a:stretch>
        </p:blipFill>
        <p:spPr>
          <a:xfrm>
            <a:off x="1298028" y="4596306"/>
            <a:ext cx="3854002" cy="2056414"/>
          </a:xfrm>
          <a:prstGeom prst="rect">
            <a:avLst/>
          </a:prstGeom>
        </p:spPr>
      </p:pic>
      <p:pic>
        <p:nvPicPr>
          <p:cNvPr id="16" name="image27.jpeg"/>
          <p:cNvPicPr/>
          <p:nvPr/>
        </p:nvPicPr>
        <p:blipFill>
          <a:blip r:embed="rId4" cstate="print"/>
          <a:stretch>
            <a:fillRect/>
          </a:stretch>
        </p:blipFill>
        <p:spPr>
          <a:xfrm>
            <a:off x="5380056" y="4081299"/>
            <a:ext cx="5144770" cy="2766695"/>
          </a:xfrm>
          <a:prstGeom prst="rect">
            <a:avLst/>
          </a:prstGeom>
        </p:spPr>
      </p:pic>
      <p:cxnSp>
        <p:nvCxnSpPr>
          <p:cNvPr id="17" name="Connecteur droit avec flèche 16">
            <a:extLst>
              <a:ext uri="{FF2B5EF4-FFF2-40B4-BE49-F238E27FC236}">
                <a16:creationId xmlns="" xmlns:a16="http://schemas.microsoft.com/office/drawing/2014/main" id="{C81BD5D2-6C16-C849-9CD1-415F0E981760}"/>
              </a:ext>
            </a:extLst>
          </p:cNvPr>
          <p:cNvCxnSpPr>
            <a:cxnSpLocks/>
          </p:cNvCxnSpPr>
          <p:nvPr/>
        </p:nvCxnSpPr>
        <p:spPr>
          <a:xfrm flipH="1">
            <a:off x="2626964" y="1611693"/>
            <a:ext cx="3034800" cy="297580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8" name="Connecteur droit avec flèche 17">
            <a:extLst>
              <a:ext uri="{FF2B5EF4-FFF2-40B4-BE49-F238E27FC236}">
                <a16:creationId xmlns="" xmlns:a16="http://schemas.microsoft.com/office/drawing/2014/main" id="{C81BD5D2-6C16-C849-9CD1-415F0E981760}"/>
              </a:ext>
            </a:extLst>
          </p:cNvPr>
          <p:cNvCxnSpPr>
            <a:cxnSpLocks/>
          </p:cNvCxnSpPr>
          <p:nvPr/>
        </p:nvCxnSpPr>
        <p:spPr>
          <a:xfrm>
            <a:off x="4697998" y="1611693"/>
            <a:ext cx="3847716" cy="2666394"/>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5517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8"/>
                                        </p:tgtEl>
                                        <p:attrNameLst>
                                          <p:attrName>ppt_x</p:attrName>
                                        </p:attrNameLst>
                                      </p:cBhvr>
                                      <p:tavLst>
                                        <p:tav tm="0">
                                          <p:val>
                                            <p:strVal val="ppt_x"/>
                                          </p:val>
                                        </p:tav>
                                        <p:tav tm="100000">
                                          <p:val>
                                            <p:strVal val="ppt_x"/>
                                          </p:val>
                                        </p:tav>
                                      </p:tavLst>
                                    </p:anim>
                                    <p:anim calcmode="lin" valueType="num">
                                      <p:cBhvr additive="base">
                                        <p:cTn id="25" dur="500"/>
                                        <p:tgtEl>
                                          <p:spTgt spid="18"/>
                                        </p:tgtEl>
                                        <p:attrNameLst>
                                          <p:attrName>ppt_y</p:attrName>
                                        </p:attrNameLst>
                                      </p:cBhvr>
                                      <p:tavLst>
                                        <p:tav tm="0">
                                          <p:val>
                                            <p:strVal val="ppt_y"/>
                                          </p:val>
                                        </p:tav>
                                        <p:tav tm="100000">
                                          <p:val>
                                            <p:strVal val="1+ppt_h/2"/>
                                          </p:val>
                                        </p:tav>
                                      </p:tavLst>
                                    </p:anim>
                                    <p:set>
                                      <p:cBhvr>
                                        <p:cTn id="2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8D14064-9E25-7244-AABD-EE3BC21AC862}"/>
              </a:ext>
            </a:extLst>
          </p:cNvPr>
          <p:cNvSpPr>
            <a:spLocks noGrp="1"/>
          </p:cNvSpPr>
          <p:nvPr>
            <p:ph type="title"/>
          </p:nvPr>
        </p:nvSpPr>
        <p:spPr>
          <a:xfrm>
            <a:off x="1422742" y="211981"/>
            <a:ext cx="9601200" cy="795867"/>
          </a:xfrm>
        </p:spPr>
        <p:txBody>
          <a:bodyPr>
            <a:normAutofit/>
          </a:bodyPr>
          <a:lstStyle/>
          <a:p>
            <a:r>
              <a:rPr lang="fr-FR" sz="2800" dirty="0"/>
              <a:t>Créer un article </a:t>
            </a:r>
            <a:r>
              <a:rPr lang="fr-FR" sz="2800" dirty="0" smtClean="0"/>
              <a:t>et Publier </a:t>
            </a:r>
            <a:endParaRPr lang="fr-FR" sz="2800" dirty="0"/>
          </a:p>
        </p:txBody>
      </p:sp>
      <p:sp>
        <p:nvSpPr>
          <p:cNvPr id="3" name="Espace réservé du contenu 2">
            <a:extLst>
              <a:ext uri="{FF2B5EF4-FFF2-40B4-BE49-F238E27FC236}">
                <a16:creationId xmlns="" xmlns:a16="http://schemas.microsoft.com/office/drawing/2014/main" id="{E39998AB-D07B-3F41-B775-1B54E3E340DB}"/>
              </a:ext>
            </a:extLst>
          </p:cNvPr>
          <p:cNvSpPr>
            <a:spLocks noGrp="1"/>
          </p:cNvSpPr>
          <p:nvPr>
            <p:ph idx="1"/>
          </p:nvPr>
        </p:nvSpPr>
        <p:spPr>
          <a:xfrm>
            <a:off x="982941" y="5375564"/>
            <a:ext cx="10600998" cy="1340043"/>
          </a:xfrm>
        </p:spPr>
        <p:txBody>
          <a:bodyPr>
            <a:normAutofit fontScale="32500" lnSpcReduction="20000"/>
          </a:bodyPr>
          <a:lstStyle/>
          <a:p>
            <a:r>
              <a:rPr lang="fr-FR"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Lorsque vous avez terminé, cliquez sur le bouton </a:t>
            </a:r>
            <a:r>
              <a:rPr lang="fr-FR" sz="6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Publier</a:t>
            </a:r>
            <a:r>
              <a:rPr lang="fr-FR"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en haut à droite de la page, puis après avoir vérifié les options de </a:t>
            </a:r>
            <a:r>
              <a:rPr lang="fr-FR" sz="6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Visibilité</a:t>
            </a:r>
            <a:r>
              <a:rPr lang="fr-FR"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et de </a:t>
            </a:r>
            <a:r>
              <a:rPr lang="fr-FR" sz="64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Publication</a:t>
            </a:r>
            <a:r>
              <a:rPr lang="fr-FR" sz="6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cliquez une deuxième fois pour confirmer la publication. Maintenant que vous avez une idée de la rédaction d’article, vous pouvez afficher vos articles en cliquant sur le nom de votre site dans la barre d’outils en haut de l’écran.</a:t>
            </a:r>
          </a:p>
        </p:txBody>
      </p:sp>
      <p:sp>
        <p:nvSpPr>
          <p:cNvPr id="8" name="Espace réservé du contenu 2">
            <a:extLst>
              <a:ext uri="{FF2B5EF4-FFF2-40B4-BE49-F238E27FC236}">
                <a16:creationId xmlns="" xmlns:a16="http://schemas.microsoft.com/office/drawing/2014/main" id="{97A17C28-2B7B-8947-93F0-7F767F4BCA9D}"/>
              </a:ext>
            </a:extLst>
          </p:cNvPr>
          <p:cNvSpPr txBox="1">
            <a:spLocks/>
          </p:cNvSpPr>
          <p:nvPr/>
        </p:nvSpPr>
        <p:spPr>
          <a:xfrm>
            <a:off x="9351819" y="1137402"/>
            <a:ext cx="2616969" cy="3442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1800" dirty="0">
                <a:solidFill>
                  <a:srgbClr val="32373C"/>
                </a:solidFill>
                <a:latin typeface="Calibri" panose="020F0502020204030204" pitchFamily="34" charset="0"/>
                <a:ea typeface="Calibri" panose="020F0502020204030204" pitchFamily="34" charset="0"/>
                <a:cs typeface="Times New Roman" panose="02020603050405020304" pitchFamily="18" charset="0"/>
              </a:rPr>
              <a:t>Ajoutez le titre de l’article dans l’espace alloué. Ensuite, rédigez un texte dans </a:t>
            </a:r>
            <a:endParaRPr lang="fr-FR" sz="1800" dirty="0" smtClean="0">
              <a:solidFill>
                <a:srgbClr val="32373C"/>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rgbClr val="32373C"/>
                </a:solidFill>
                <a:latin typeface="Calibri" panose="020F0502020204030204" pitchFamily="34" charset="0"/>
                <a:ea typeface="Calibri" panose="020F0502020204030204" pitchFamily="34" charset="0"/>
                <a:cs typeface="Times New Roman" panose="02020603050405020304" pitchFamily="18" charset="0"/>
              </a:rPr>
              <a:t>la </a:t>
            </a:r>
            <a:r>
              <a:rPr lang="fr-FR" sz="1800" dirty="0">
                <a:solidFill>
                  <a:srgbClr val="32373C"/>
                </a:solidFill>
                <a:latin typeface="Calibri" panose="020F0502020204030204" pitchFamily="34" charset="0"/>
                <a:ea typeface="Calibri" panose="020F0502020204030204" pitchFamily="34" charset="0"/>
                <a:cs typeface="Times New Roman" panose="02020603050405020304" pitchFamily="18" charset="0"/>
              </a:rPr>
              <a:t>section « </a:t>
            </a:r>
            <a:r>
              <a:rPr lang="fr-FR" sz="1800" i="1" dirty="0">
                <a:solidFill>
                  <a:srgbClr val="32373C"/>
                </a:solidFill>
                <a:latin typeface="Calibri" panose="020F0502020204030204" pitchFamily="34" charset="0"/>
                <a:ea typeface="Calibri" panose="020F0502020204030204" pitchFamily="34" charset="0"/>
                <a:cs typeface="Times New Roman" panose="02020603050405020304" pitchFamily="18" charset="0"/>
              </a:rPr>
              <a:t>Commencez à écrire ou saisissez « /  » pour choisir un bloc</a:t>
            </a:r>
            <a:r>
              <a:rPr lang="fr-FR" sz="1800" dirty="0">
                <a:solidFill>
                  <a:srgbClr val="32373C"/>
                </a:solidFill>
                <a:latin typeface="Calibri" panose="020F0502020204030204" pitchFamily="34" charset="0"/>
                <a:ea typeface="Calibri" panose="020F0502020204030204" pitchFamily="34" charset="0"/>
                <a:cs typeface="Times New Roman" panose="02020603050405020304" pitchFamily="18" charset="0"/>
              </a:rPr>
              <a:t> ». Ceci est juste pour un test, donc vous pouvez écrire tout ce que vous voulez. </a:t>
            </a:r>
            <a:endParaRPr lang="fr-FR" sz="1800"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283" y="1136171"/>
            <a:ext cx="7200900" cy="2921000"/>
          </a:xfrm>
          <a:prstGeom prst="rect">
            <a:avLst/>
          </a:prstGeom>
        </p:spPr>
      </p:pic>
      <p:cxnSp>
        <p:nvCxnSpPr>
          <p:cNvPr id="10" name="Connecteur droit avec flèche 9">
            <a:extLst>
              <a:ext uri="{FF2B5EF4-FFF2-40B4-BE49-F238E27FC236}">
                <a16:creationId xmlns="" xmlns:a16="http://schemas.microsoft.com/office/drawing/2014/main" id="{C81BD5D2-6C16-C849-9CD1-415F0E981760}"/>
              </a:ext>
            </a:extLst>
          </p:cNvPr>
          <p:cNvCxnSpPr>
            <a:cxnSpLocks/>
          </p:cNvCxnSpPr>
          <p:nvPr/>
        </p:nvCxnSpPr>
        <p:spPr>
          <a:xfrm flipH="1">
            <a:off x="6223342" y="1410678"/>
            <a:ext cx="3128478" cy="1164503"/>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1" name="Connecteur droit avec flèche 10">
            <a:extLst>
              <a:ext uri="{FF2B5EF4-FFF2-40B4-BE49-F238E27FC236}">
                <a16:creationId xmlns="" xmlns:a16="http://schemas.microsoft.com/office/drawing/2014/main" id="{C81BD5D2-6C16-C849-9CD1-415F0E981760}"/>
              </a:ext>
            </a:extLst>
          </p:cNvPr>
          <p:cNvCxnSpPr>
            <a:cxnSpLocks/>
          </p:cNvCxnSpPr>
          <p:nvPr/>
        </p:nvCxnSpPr>
        <p:spPr>
          <a:xfrm flipH="1" flipV="1">
            <a:off x="2703443" y="2838575"/>
            <a:ext cx="4218467" cy="2532727"/>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3890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065" y="0"/>
            <a:ext cx="6812672" cy="6857999"/>
          </a:xfrm>
        </p:spPr>
        <p:txBody>
          <a:bodyPr>
            <a:normAutofit/>
          </a:bodyPr>
          <a:lstStyle/>
          <a:p>
            <a:r>
              <a:rPr lang="fr-FR" sz="1050" dirty="0"/>
              <a:t>SUPPORT DE </a:t>
            </a:r>
            <a:r>
              <a:rPr lang="fr-FR" sz="1050" dirty="0" smtClean="0"/>
              <a:t>COURS– CF </a:t>
            </a:r>
          </a:p>
          <a:p>
            <a:r>
              <a:rPr lang="fr-FR" sz="1050" dirty="0" smtClean="0"/>
              <a:t>SOMMAIRE </a:t>
            </a:r>
            <a:r>
              <a:rPr lang="fr-FR" sz="1050" dirty="0" smtClean="0"/>
              <a:t>........................................................................................ </a:t>
            </a:r>
            <a:r>
              <a:rPr lang="fr-FR" sz="1050" dirty="0"/>
              <a:t>	</a:t>
            </a:r>
            <a:r>
              <a:rPr lang="fr-FR" sz="1050" dirty="0" smtClean="0"/>
              <a:t>		1</a:t>
            </a:r>
          </a:p>
          <a:p>
            <a:r>
              <a:rPr lang="fr-FR" sz="1050" dirty="0" smtClean="0"/>
              <a:t>PRESENTATION DE LA FENETRE   </a:t>
            </a:r>
            <a:r>
              <a:rPr lang="fr-FR" sz="1050" dirty="0" err="1" smtClean="0"/>
              <a:t>Platforme</a:t>
            </a:r>
            <a:r>
              <a:rPr lang="fr-FR" sz="1050" dirty="0" smtClean="0"/>
              <a:t>  ................................................................	</a:t>
            </a:r>
            <a:r>
              <a:rPr lang="fr-FR" sz="1050" dirty="0" smtClean="0"/>
              <a:t>	2</a:t>
            </a:r>
            <a:endParaRPr lang="fr-FR" sz="1050" dirty="0" smtClean="0"/>
          </a:p>
          <a:p>
            <a:r>
              <a:rPr lang="fr-FR" sz="1050" dirty="0" smtClean="0"/>
              <a:t>LE </a:t>
            </a:r>
            <a:r>
              <a:rPr lang="fr-FR" sz="1050" dirty="0"/>
              <a:t>SYSTEME </a:t>
            </a:r>
            <a:r>
              <a:rPr lang="fr-FR" sz="1050" dirty="0" smtClean="0"/>
              <a:t>DE CONNECTION......................................................................................	</a:t>
            </a:r>
            <a:r>
              <a:rPr lang="fr-FR" sz="1050" dirty="0" smtClean="0"/>
              <a:t>	3 </a:t>
            </a:r>
          </a:p>
          <a:p>
            <a:r>
              <a:rPr lang="fr-FR" sz="1050" dirty="0" smtClean="0"/>
              <a:t>LES REGLES E-MAILING .. ..............................................................			4</a:t>
            </a:r>
          </a:p>
          <a:p>
            <a:r>
              <a:rPr lang="fr-FR" sz="1050" dirty="0" smtClean="0"/>
              <a:t>créer</a:t>
            </a:r>
            <a:r>
              <a:rPr lang="fr-FR" sz="1050" dirty="0"/>
              <a:t>, </a:t>
            </a:r>
            <a:r>
              <a:rPr lang="fr-FR" sz="1050" dirty="0" smtClean="0"/>
              <a:t>et </a:t>
            </a:r>
            <a:r>
              <a:rPr lang="fr-FR" sz="1050" dirty="0"/>
              <a:t>de suivre les newsletters </a:t>
            </a:r>
            <a:r>
              <a:rPr lang="fr-FR" sz="10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050" dirty="0" smtClean="0"/>
              <a:t>:................................................................................</a:t>
            </a:r>
            <a:r>
              <a:rPr lang="fr-FR" sz="1050" dirty="0" smtClean="0"/>
              <a:t>	</a:t>
            </a:r>
            <a:r>
              <a:rPr lang="fr-FR" sz="1050" dirty="0" smtClean="0"/>
              <a:t>	5</a:t>
            </a:r>
            <a:endParaRPr lang="fr-FR" sz="1050" dirty="0" smtClean="0"/>
          </a:p>
          <a:p>
            <a:r>
              <a:rPr lang="fr-FR" sz="1050" dirty="0" smtClean="0"/>
              <a:t>LES </a:t>
            </a:r>
            <a:r>
              <a:rPr lang="fr-FR" sz="1050" dirty="0" smtClean="0"/>
              <a:t>REDACTIONS CONTENUES	.........................................................................</a:t>
            </a:r>
            <a:r>
              <a:rPr lang="fr-FR" sz="1050" dirty="0" smtClean="0"/>
              <a:t>	</a:t>
            </a:r>
            <a:r>
              <a:rPr lang="fr-FR" sz="1050" dirty="0" smtClean="0"/>
              <a:t>	6</a:t>
            </a:r>
            <a:endParaRPr lang="fr-FR" sz="1050" dirty="0" smtClean="0"/>
          </a:p>
          <a:p>
            <a:r>
              <a:rPr lang="fr-FR" sz="1050" dirty="0" smtClean="0"/>
              <a:t>COMBINER LES CONTENUS MAILING		...................................................................</a:t>
            </a:r>
            <a:r>
              <a:rPr lang="fr-FR" sz="1050" dirty="0" smtClean="0"/>
              <a:t>	7</a:t>
            </a:r>
          </a:p>
          <a:p>
            <a:r>
              <a:rPr lang="fr-FR" sz="1050" dirty="0" smtClean="0"/>
              <a:t>ADMINSTRATION DES OBJETS	..............................................................................	.. </a:t>
            </a:r>
            <a:r>
              <a:rPr lang="fr-FR" sz="1050" dirty="0"/>
              <a:t>	</a:t>
            </a:r>
            <a:r>
              <a:rPr lang="fr-FR" sz="1050" dirty="0" smtClean="0"/>
              <a:t>8 </a:t>
            </a:r>
            <a:endParaRPr lang="fr-FR" sz="1050" dirty="0" smtClean="0"/>
          </a:p>
          <a:p>
            <a:r>
              <a:rPr lang="fr-FR" sz="1050" dirty="0" smtClean="0"/>
              <a:t>CONCEPTIONS ACROCHAGE NEWSLETTERS.................................................................................</a:t>
            </a:r>
            <a:r>
              <a:rPr lang="fr-FR" sz="1050" dirty="0" smtClean="0"/>
              <a:t>	9 </a:t>
            </a:r>
          </a:p>
          <a:p>
            <a:r>
              <a:rPr lang="fr-FR" sz="1050" dirty="0" smtClean="0"/>
              <a:t>CREATION CONCEPTION TYPE E-MAILING</a:t>
            </a:r>
            <a:r>
              <a:rPr lang="fr-FR" sz="1050" dirty="0" smtClean="0"/>
              <a:t>...............................................................		1O </a:t>
            </a:r>
            <a:endParaRPr lang="fr-FR" sz="1050" dirty="0" smtClean="0"/>
          </a:p>
          <a:p>
            <a:r>
              <a:rPr lang="fr-FR" sz="1050" dirty="0" smtClean="0"/>
              <a:t>INSERTION HYPERTEXTES 		 ..................................</a:t>
            </a:r>
            <a:r>
              <a:rPr lang="fr-FR" sz="1050" dirty="0"/>
              <a:t>	</a:t>
            </a:r>
            <a:r>
              <a:rPr lang="fr-FR" sz="1050" dirty="0" smtClean="0"/>
              <a:t>	</a:t>
            </a:r>
            <a:r>
              <a:rPr lang="fr-FR" sz="1050" dirty="0" smtClean="0"/>
              <a:t>11</a:t>
            </a:r>
            <a:endParaRPr lang="fr-FR" sz="1050" dirty="0" smtClean="0"/>
          </a:p>
          <a:p>
            <a:r>
              <a:rPr lang="fr-FR" sz="1050" dirty="0" smtClean="0"/>
              <a:t>CREATION </a:t>
            </a:r>
            <a:r>
              <a:rPr lang="fr-FR" sz="1050" dirty="0" smtClean="0"/>
              <a:t>PUBLICITE</a:t>
            </a:r>
            <a:r>
              <a:rPr lang="fr-FR" sz="1050" dirty="0" smtClean="0"/>
              <a:t>	</a:t>
            </a:r>
            <a:r>
              <a:rPr lang="fr-FR" sz="1050" dirty="0" smtClean="0"/>
              <a:t>................................................................................	............ </a:t>
            </a:r>
            <a:r>
              <a:rPr lang="fr-FR" sz="1050" dirty="0" smtClean="0"/>
              <a:t>	</a:t>
            </a:r>
            <a:r>
              <a:rPr lang="fr-FR" sz="1050" dirty="0" smtClean="0"/>
              <a:t>	12 </a:t>
            </a:r>
            <a:endParaRPr lang="fr-FR" sz="1050" dirty="0" smtClean="0"/>
          </a:p>
          <a:p>
            <a:r>
              <a:rPr lang="fr-FR" sz="1050" dirty="0" smtClean="0"/>
              <a:t>AIDE LOGICIEL PHOTSHP XD</a:t>
            </a:r>
            <a:r>
              <a:rPr lang="fr-FR" sz="1050" dirty="0" smtClean="0"/>
              <a:t>.....................................................................................</a:t>
            </a:r>
            <a:r>
              <a:rPr lang="fr-FR" sz="1050" dirty="0" smtClean="0"/>
              <a:t>		</a:t>
            </a:r>
            <a:r>
              <a:rPr lang="fr-FR" sz="1050" dirty="0" smtClean="0"/>
              <a:t>13 </a:t>
            </a:r>
            <a:endParaRPr lang="fr-FR" sz="1050" dirty="0" smtClean="0"/>
          </a:p>
          <a:p>
            <a:r>
              <a:rPr lang="fr-FR" sz="1050" dirty="0" smtClean="0"/>
              <a:t> SUITE CREATION </a:t>
            </a:r>
            <a:r>
              <a:rPr lang="fr-FR" sz="1050" dirty="0" smtClean="0"/>
              <a:t>CATEGORIES </a:t>
            </a:r>
            <a:r>
              <a:rPr lang="fr-FR" sz="1050" dirty="0" smtClean="0"/>
              <a:t> ..........................................................................		.</a:t>
            </a:r>
            <a:r>
              <a:rPr lang="fr-FR" sz="1050" dirty="0" smtClean="0"/>
              <a:t>14</a:t>
            </a:r>
            <a:endParaRPr lang="fr-FR" sz="1050" dirty="0" smtClean="0"/>
          </a:p>
          <a:p>
            <a:r>
              <a:rPr lang="fr-FR" sz="1050" dirty="0" smtClean="0"/>
              <a:t>CREATION THEMES  ..................................................................			15</a:t>
            </a:r>
          </a:p>
          <a:p>
            <a:r>
              <a:rPr lang="fr-FR" sz="1050" dirty="0" smtClean="0"/>
              <a:t>PARAMETRAGE DE STYLE		..................			</a:t>
            </a:r>
            <a:r>
              <a:rPr lang="fr-FR" sz="1050" dirty="0" smtClean="0"/>
              <a:t>	</a:t>
            </a:r>
            <a:r>
              <a:rPr lang="fr-FR" sz="1050" dirty="0" smtClean="0"/>
              <a:t>16 </a:t>
            </a:r>
          </a:p>
          <a:p>
            <a:r>
              <a:rPr lang="fr-FR" sz="1050" dirty="0" smtClean="0"/>
              <a:t>CREATTION LEIN DE STYLE.........................................................................		</a:t>
            </a:r>
            <a:r>
              <a:rPr lang="fr-FR" sz="1050" dirty="0" smtClean="0"/>
              <a:t>	</a:t>
            </a:r>
            <a:r>
              <a:rPr lang="fr-FR" sz="1050" dirty="0" smtClean="0"/>
              <a:t>17</a:t>
            </a:r>
          </a:p>
          <a:p>
            <a:r>
              <a:rPr lang="fr-FR" sz="1050" dirty="0" smtClean="0"/>
              <a:t>CREATION THEMES PHOSHOP, DEIGN AUTRES				18</a:t>
            </a:r>
          </a:p>
          <a:p>
            <a:r>
              <a:rPr lang="fr-FR" sz="900" dirty="0" smtClean="0"/>
              <a:t>EXPORTATION  HYPERTEXTES	et publier	20    STATESTIQUE    22  MEDIA   23  </a:t>
            </a:r>
            <a:r>
              <a:rPr lang="fr-FR" sz="900" dirty="0"/>
              <a:t>INFOS SPASM </a:t>
            </a:r>
            <a:r>
              <a:rPr lang="fr-FR" sz="900" dirty="0" smtClean="0"/>
              <a:t>		19</a:t>
            </a:r>
            <a:endParaRPr lang="fr-FR" sz="900" dirty="0"/>
          </a:p>
          <a:p>
            <a:r>
              <a:rPr lang="fr-FR" sz="900" dirty="0"/>
              <a:t>WORD MARKETING</a:t>
            </a:r>
            <a:r>
              <a:rPr lang="fr-FR" sz="1050" dirty="0" smtClean="0"/>
              <a:t>........................................................................</a:t>
            </a:r>
            <a:r>
              <a:rPr lang="fr-FR" sz="1050" dirty="0"/>
              <a:t>			</a:t>
            </a:r>
            <a:r>
              <a:rPr lang="fr-FR" sz="900" dirty="0" smtClean="0"/>
              <a:t>24</a:t>
            </a:r>
            <a:endParaRPr lang="fr-FR" sz="900" dirty="0"/>
          </a:p>
          <a:p>
            <a:r>
              <a:rPr lang="fr-FR" sz="900" smtClean="0"/>
              <a:t>FONNCTINALIER </a:t>
            </a:r>
            <a:r>
              <a:rPr lang="fr-FR" sz="1050" smtClean="0"/>
              <a:t>..........................................................................</a:t>
            </a:r>
            <a:r>
              <a:rPr lang="fr-FR" sz="1050" dirty="0"/>
              <a:t>			</a:t>
            </a:r>
            <a:r>
              <a:rPr lang="fr-FR" sz="900" dirty="0" smtClean="0"/>
              <a:t>25</a:t>
            </a:r>
            <a:endParaRPr lang="fr-FR" sz="900" dirty="0"/>
          </a:p>
          <a:p>
            <a:endParaRPr lang="fr-FR" sz="1050" dirty="0"/>
          </a:p>
          <a:p>
            <a:endParaRPr lang="fr-FR" sz="1050" dirty="0"/>
          </a:p>
          <a:p>
            <a:endParaRPr lang="fr-FR" sz="1050" dirty="0" smtClean="0"/>
          </a:p>
          <a:p>
            <a:endParaRPr lang="fr-FR" sz="1200" dirty="0" smtClean="0"/>
          </a:p>
        </p:txBody>
      </p:sp>
    </p:spTree>
    <p:extLst>
      <p:ext uri="{BB962C8B-B14F-4D97-AF65-F5344CB8AC3E}">
        <p14:creationId xmlns:p14="http://schemas.microsoft.com/office/powerpoint/2010/main" val="1176602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E340098-B3BE-2141-BFB5-DA83B374AB91}"/>
              </a:ext>
            </a:extLst>
          </p:cNvPr>
          <p:cNvSpPr>
            <a:spLocks noGrp="1"/>
          </p:cNvSpPr>
          <p:nvPr>
            <p:ph type="title"/>
          </p:nvPr>
        </p:nvSpPr>
        <p:spPr>
          <a:xfrm>
            <a:off x="1371600" y="274320"/>
            <a:ext cx="9601200" cy="661170"/>
          </a:xfrm>
        </p:spPr>
        <p:txBody>
          <a:bodyPr>
            <a:normAutofit/>
          </a:bodyPr>
          <a:lstStyle/>
          <a:p>
            <a:r>
              <a:rPr lang="fr-FR" sz="2000" dirty="0"/>
              <a:t>Affectez </a:t>
            </a:r>
            <a:r>
              <a:rPr lang="fr-FR" sz="2000" dirty="0" smtClean="0"/>
              <a:t> </a:t>
            </a:r>
            <a:r>
              <a:rPr lang="fr-FR" sz="2000" dirty="0"/>
              <a:t>Envoi</a:t>
            </a:r>
            <a:r>
              <a:rPr lang="fr-FR" sz="2000" dirty="0" smtClean="0"/>
              <a:t> </a:t>
            </a:r>
            <a:r>
              <a:rPr lang="fr-FR" sz="2000" dirty="0"/>
              <a:t>de l'emailing</a:t>
            </a:r>
            <a:r>
              <a:rPr lang="fr-FR" sz="2000" dirty="0"/>
              <a:t> </a:t>
            </a:r>
            <a:endParaRPr lang="fr-FR" sz="2000" dirty="0"/>
          </a:p>
        </p:txBody>
      </p:sp>
      <p:sp>
        <p:nvSpPr>
          <p:cNvPr id="3" name="Espace réservé du contenu 2">
            <a:extLst>
              <a:ext uri="{FF2B5EF4-FFF2-40B4-BE49-F238E27FC236}">
                <a16:creationId xmlns="" xmlns:a16="http://schemas.microsoft.com/office/drawing/2014/main" id="{BFBF0A2D-B254-2C44-86D7-7024CEF5571C}"/>
              </a:ext>
            </a:extLst>
          </p:cNvPr>
          <p:cNvSpPr>
            <a:spLocks noGrp="1"/>
          </p:cNvSpPr>
          <p:nvPr>
            <p:ph idx="1"/>
          </p:nvPr>
        </p:nvSpPr>
        <p:spPr>
          <a:xfrm>
            <a:off x="1020816" y="3961063"/>
            <a:ext cx="9951984" cy="2896937"/>
          </a:xfrm>
        </p:spPr>
        <p:txBody>
          <a:bodyPr>
            <a:normAutofit/>
          </a:bodyPr>
          <a:lstStyle/>
          <a:p>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 dois installer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 extensions pour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booster, pour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aider à le </a:t>
            </a:r>
            <a:r>
              <a:rPr lang="fr-F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protéger des commentaires indésirables</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lvl="0"/>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Teste de Compétences et évaluations</a:t>
            </a:r>
          </a:p>
          <a:p>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Avant d’aborder l’aspect graphique de votre newsletters , poursuivons un peu dans l’administration de votre site pour le configurer.</a:t>
            </a:r>
          </a:p>
          <a:p>
            <a:pPr lvl="0"/>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Des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critères correspond logiciels définis</a:t>
            </a:r>
          </a:p>
          <a:p>
            <a:pPr lvl="0"/>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Evaluation du module   </a:t>
            </a:r>
          </a:p>
          <a:p>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Evaluation du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module</a:t>
            </a:r>
            <a:endPar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16" y="862520"/>
            <a:ext cx="4111259" cy="2396813"/>
          </a:xfrm>
          <a:prstGeom prst="rect">
            <a:avLst/>
          </a:prstGeom>
        </p:spPr>
      </p:pic>
      <p:cxnSp>
        <p:nvCxnSpPr>
          <p:cNvPr id="5" name="Connecteur droit avec flèche 4">
            <a:extLst>
              <a:ext uri="{FF2B5EF4-FFF2-40B4-BE49-F238E27FC236}">
                <a16:creationId xmlns="" xmlns:a16="http://schemas.microsoft.com/office/drawing/2014/main" id="{C81BD5D2-6C16-C849-9CD1-415F0E981760}"/>
              </a:ext>
            </a:extLst>
          </p:cNvPr>
          <p:cNvCxnSpPr>
            <a:cxnSpLocks/>
          </p:cNvCxnSpPr>
          <p:nvPr/>
        </p:nvCxnSpPr>
        <p:spPr>
          <a:xfrm flipV="1">
            <a:off x="1280160" y="1523691"/>
            <a:ext cx="2234317" cy="2618939"/>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4611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8B96D94-2319-C74E-80A3-D30912810BC7}"/>
              </a:ext>
            </a:extLst>
          </p:cNvPr>
          <p:cNvSpPr>
            <a:spLocks noGrp="1"/>
          </p:cNvSpPr>
          <p:nvPr>
            <p:ph type="title"/>
          </p:nvPr>
        </p:nvSpPr>
        <p:spPr>
          <a:xfrm>
            <a:off x="1371600" y="685800"/>
            <a:ext cx="9601200" cy="781493"/>
          </a:xfrm>
        </p:spPr>
        <p:txBody>
          <a:bodyPr/>
          <a:lstStyle/>
          <a:p>
            <a:r>
              <a:rPr lang="fr-FR" sz="3200" b="1" dirty="0"/>
              <a:t>Envoi de </a:t>
            </a:r>
            <a:r>
              <a:rPr lang="fr-FR" sz="3200" b="1" dirty="0" smtClean="0"/>
              <a:t>l'e-mailing</a:t>
            </a:r>
            <a:endParaRPr lang="fr-FR" dirty="0"/>
          </a:p>
        </p:txBody>
      </p:sp>
      <p:sp>
        <p:nvSpPr>
          <p:cNvPr id="3" name="Espace réservé du contenu 2">
            <a:extLst>
              <a:ext uri="{FF2B5EF4-FFF2-40B4-BE49-F238E27FC236}">
                <a16:creationId xmlns="" xmlns:a16="http://schemas.microsoft.com/office/drawing/2014/main" id="{F2955E20-1549-3143-9F9E-6B4BF78CD504}"/>
              </a:ext>
            </a:extLst>
          </p:cNvPr>
          <p:cNvSpPr>
            <a:spLocks noGrp="1"/>
          </p:cNvSpPr>
          <p:nvPr>
            <p:ph idx="1"/>
          </p:nvPr>
        </p:nvSpPr>
        <p:spPr>
          <a:xfrm>
            <a:off x="1371600" y="1467293"/>
            <a:ext cx="9601200" cy="754303"/>
          </a:xfrm>
        </p:spPr>
        <p:txBody>
          <a:bodyPr>
            <a:noAutofit/>
          </a:bodyPr>
          <a:lstStyle/>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articles sont généralement regroupés dans des catégories </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Produit et/ou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 étiquettes afin que vous puissiez conserver les sujets connexes ensemble</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 xmlns:a16="http://schemas.microsoft.com/office/drawing/2014/main" id="{AA3E17A0-F5C6-9645-B5EA-77210D87BEAB}"/>
              </a:ext>
            </a:extLst>
          </p:cNvPr>
          <p:cNvSpPr>
            <a:spLocks noGrp="1"/>
          </p:cNvSpPr>
          <p:nvPr>
            <p:ph idx="4294967295"/>
          </p:nvPr>
        </p:nvSpPr>
        <p:spPr>
          <a:xfrm>
            <a:off x="1371600" y="2221596"/>
            <a:ext cx="9601200" cy="755650"/>
          </a:xfrm>
        </p:spPr>
        <p:txBody>
          <a:bodyPr>
            <a:noAutofit/>
          </a:bodyPr>
          <a:lstStyle/>
          <a:p>
            <a:pPr lvl="0"/>
            <a:r>
              <a:rPr lang="fr-FR" sz="1800" dirty="0"/>
              <a:t>Préparer son fichier d'adresses (Access, Excel, Contacts Outlook…)</a:t>
            </a:r>
          </a:p>
          <a:p>
            <a:pPr lvl="0"/>
            <a:r>
              <a:rPr lang="fr-FR" sz="1800" dirty="0"/>
              <a:t>Les paramétrages de l’outil d’envoi</a:t>
            </a:r>
          </a:p>
          <a:p>
            <a:pPr lvl="0"/>
            <a:r>
              <a:rPr lang="fr-FR" sz="1800" dirty="0"/>
              <a:t>Les envois groupés</a:t>
            </a:r>
          </a:p>
          <a:p>
            <a:pPr lvl="0"/>
            <a:r>
              <a:rPr lang="fr-FR" sz="1800" dirty="0"/>
              <a:t>Les envois personnalisés</a:t>
            </a:r>
          </a:p>
          <a:p>
            <a:pPr lvl="0"/>
            <a:r>
              <a:rPr lang="fr-FR" sz="1800" dirty="0" smtClean="0"/>
              <a:t>La statistiques de la dérivabilités </a:t>
            </a:r>
            <a:endParaRPr lang="fr-FR" sz="1800" dirty="0">
              <a:solidFill>
                <a:schemeClr val="tx1"/>
              </a:solidFill>
              <a:latin typeface="Calibri" panose="020F050202020403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48" y="4275438"/>
            <a:ext cx="7468495" cy="2582562"/>
          </a:xfrm>
          <a:prstGeom prst="rect">
            <a:avLst/>
          </a:prstGeom>
        </p:spPr>
      </p:pic>
      <p:cxnSp>
        <p:nvCxnSpPr>
          <p:cNvPr id="8" name="Connecteur droit avec flèche 7">
            <a:extLst>
              <a:ext uri="{FF2B5EF4-FFF2-40B4-BE49-F238E27FC236}">
                <a16:creationId xmlns="" xmlns:a16="http://schemas.microsoft.com/office/drawing/2014/main" id="{C81BD5D2-6C16-C849-9CD1-415F0E981760}"/>
              </a:ext>
            </a:extLst>
          </p:cNvPr>
          <p:cNvCxnSpPr>
            <a:cxnSpLocks/>
          </p:cNvCxnSpPr>
          <p:nvPr/>
        </p:nvCxnSpPr>
        <p:spPr>
          <a:xfrm flipH="1">
            <a:off x="5177110" y="3633746"/>
            <a:ext cx="2774194" cy="429331"/>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0" name="Connecteur droit avec flèche 9">
            <a:extLst>
              <a:ext uri="{FF2B5EF4-FFF2-40B4-BE49-F238E27FC236}">
                <a16:creationId xmlns="" xmlns:a16="http://schemas.microsoft.com/office/drawing/2014/main" id="{C81BD5D2-6C16-C849-9CD1-415F0E981760}"/>
              </a:ext>
            </a:extLst>
          </p:cNvPr>
          <p:cNvCxnSpPr>
            <a:cxnSpLocks/>
          </p:cNvCxnSpPr>
          <p:nvPr/>
        </p:nvCxnSpPr>
        <p:spPr>
          <a:xfrm>
            <a:off x="7951304" y="3690660"/>
            <a:ext cx="1" cy="478597"/>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2" name="Connecteur droit avec flèche 11">
            <a:extLst>
              <a:ext uri="{FF2B5EF4-FFF2-40B4-BE49-F238E27FC236}">
                <a16:creationId xmlns="" xmlns:a16="http://schemas.microsoft.com/office/drawing/2014/main" id="{C81BD5D2-6C16-C849-9CD1-415F0E981760}"/>
              </a:ext>
            </a:extLst>
          </p:cNvPr>
          <p:cNvCxnSpPr>
            <a:cxnSpLocks/>
          </p:cNvCxnSpPr>
          <p:nvPr/>
        </p:nvCxnSpPr>
        <p:spPr>
          <a:xfrm flipH="1">
            <a:off x="1208598" y="1605145"/>
            <a:ext cx="25178" cy="290324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481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292087" y="186884"/>
            <a:ext cx="9601200" cy="546066"/>
          </a:xfrm>
        </p:spPr>
        <p:txBody>
          <a:bodyPr>
            <a:normAutofit/>
          </a:bodyPr>
          <a:lstStyle/>
          <a:p>
            <a:r>
              <a:rPr lang="fr-FR" sz="3200" dirty="0" smtClean="0"/>
              <a:t>Ajouter une media</a:t>
            </a:r>
            <a:r>
              <a:rPr lang="mr-IN" sz="3200" dirty="0" smtClean="0"/>
              <a:t>……</a:t>
            </a:r>
            <a:endParaRPr lang="fr-FR" sz="3200" dirty="0"/>
          </a:p>
        </p:txBody>
      </p:sp>
      <p:sp>
        <p:nvSpPr>
          <p:cNvPr id="7" name="Espace réservé du contenu 2"/>
          <p:cNvSpPr>
            <a:spLocks noGrp="1"/>
          </p:cNvSpPr>
          <p:nvPr>
            <p:ph idx="1"/>
          </p:nvPr>
        </p:nvSpPr>
        <p:spPr>
          <a:xfrm>
            <a:off x="1292087" y="1565011"/>
            <a:ext cx="9601200" cy="2630964"/>
          </a:xfrm>
        </p:spPr>
        <p:txBody>
          <a:bodyPr>
            <a:normAutofit/>
          </a:bodyPr>
          <a:lstStyle/>
          <a:p>
            <a:r>
              <a:rPr lang="fr-FR" sz="1600" b="1" dirty="0"/>
              <a:t>Tableau de bord</a:t>
            </a:r>
            <a:r>
              <a:rPr lang="fr-FR" sz="1600" dirty="0"/>
              <a:t>, puis </a:t>
            </a:r>
            <a:r>
              <a:rPr lang="fr-FR" sz="1600" b="1" dirty="0"/>
              <a:t>Réglages</a:t>
            </a:r>
            <a:r>
              <a:rPr lang="fr-FR" sz="1600" dirty="0"/>
              <a:t>, </a:t>
            </a:r>
            <a:r>
              <a:rPr lang="fr-FR" sz="1600" b="1" dirty="0"/>
              <a:t>Médias</a:t>
            </a:r>
            <a:r>
              <a:rPr lang="fr-FR" sz="1600" dirty="0"/>
              <a:t>) définit l’emplacement et la structure du répertoire </a:t>
            </a:r>
            <a:r>
              <a:rPr lang="fr-FR" sz="1600" dirty="0" smtClean="0"/>
              <a:t>de </a:t>
            </a:r>
            <a:r>
              <a:rPr lang="fr-FR" sz="1600" dirty="0"/>
              <a:t>téléchargement (où vos fichiers multimédia sont </a:t>
            </a:r>
            <a:r>
              <a:rPr lang="fr-FR" sz="1600" dirty="0" smtClean="0"/>
              <a:t>stockés.</a:t>
            </a:r>
          </a:p>
          <a:p>
            <a:r>
              <a:rPr lang="fr-FR" sz="1600" dirty="0"/>
              <a:t>Cet écran est accessible à partir du </a:t>
            </a:r>
            <a:r>
              <a:rPr lang="fr-FR" sz="1600" b="1" dirty="0"/>
              <a:t>Tableau de bord</a:t>
            </a:r>
            <a:r>
              <a:rPr lang="fr-FR" sz="1600" dirty="0"/>
              <a:t>, puis </a:t>
            </a:r>
            <a:r>
              <a:rPr lang="fr-FR" sz="1600" b="1" dirty="0"/>
              <a:t>Médias</a:t>
            </a:r>
            <a:r>
              <a:rPr lang="fr-FR" sz="1600" dirty="0"/>
              <a:t>, </a:t>
            </a:r>
            <a:r>
              <a:rPr lang="fr-FR" sz="1600" b="1" dirty="0"/>
              <a:t>Ajouter</a:t>
            </a:r>
            <a:r>
              <a:rPr lang="fr-FR" sz="1600" dirty="0"/>
              <a:t> ou en cliquant sur le bouton </a:t>
            </a:r>
            <a:r>
              <a:rPr lang="fr-FR" sz="1600" b="1" dirty="0"/>
              <a:t>Ajouter </a:t>
            </a:r>
            <a:r>
              <a:rPr lang="fr-FR" sz="1600" dirty="0"/>
              <a:t>situé en haut de l’écran </a:t>
            </a:r>
            <a:r>
              <a:rPr lang="fr-FR" sz="1600" b="1" dirty="0"/>
              <a:t>Médiathèque</a:t>
            </a:r>
            <a:r>
              <a:rPr lang="fr-FR" sz="1600" dirty="0"/>
              <a:t>.</a:t>
            </a:r>
          </a:p>
          <a:p>
            <a:r>
              <a:rPr lang="fr-FR" sz="1600" dirty="0"/>
              <a:t>L’écran </a:t>
            </a:r>
            <a:r>
              <a:rPr lang="fr-FR" sz="1600" b="1" dirty="0"/>
              <a:t>Médiathèque </a:t>
            </a:r>
            <a:r>
              <a:rPr lang="fr-FR" sz="1600" dirty="0"/>
              <a:t>vous permet de modifier, d’afficher et de supprimer des médias précédemment </a:t>
            </a:r>
            <a:r>
              <a:rPr lang="fr-FR" sz="1600" dirty="0" err="1"/>
              <a:t>téléversés</a:t>
            </a:r>
            <a:r>
              <a:rPr lang="fr-FR" sz="1600" dirty="0"/>
              <a:t> sur votre site. Plusieurs médias peuvent être sélectionnés pour suppression.</a:t>
            </a:r>
          </a:p>
          <a:p>
            <a:endParaRPr lang="fr-FR" sz="1800" dirty="0"/>
          </a:p>
        </p:txBody>
      </p:sp>
      <p:sp>
        <p:nvSpPr>
          <p:cNvPr id="9" name="Espace réservé du contenu 2"/>
          <p:cNvSpPr txBox="1">
            <a:spLocks/>
          </p:cNvSpPr>
          <p:nvPr/>
        </p:nvSpPr>
        <p:spPr>
          <a:xfrm>
            <a:off x="1524000" y="5025672"/>
            <a:ext cx="9601200" cy="134721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fr-FR" sz="1800" dirty="0"/>
          </a:p>
        </p:txBody>
      </p:sp>
      <p:sp>
        <p:nvSpPr>
          <p:cNvPr id="10" name="Espace réservé du contenu 2"/>
          <p:cNvSpPr txBox="1">
            <a:spLocks/>
          </p:cNvSpPr>
          <p:nvPr/>
        </p:nvSpPr>
        <p:spPr>
          <a:xfrm>
            <a:off x="1292087" y="701216"/>
            <a:ext cx="9601200" cy="134721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1800" dirty="0" smtClean="0"/>
              <a:t>Les médias correspondent aux images, vidéos, enregistrements </a:t>
            </a:r>
            <a:r>
              <a:rPr lang="fr-FR" sz="1800" dirty="0" smtClean="0"/>
              <a:t>audio </a:t>
            </a:r>
            <a:r>
              <a:rPr lang="fr-FR" sz="1800" dirty="0" smtClean="0"/>
              <a:t>et autres fichiers que vous </a:t>
            </a:r>
            <a:r>
              <a:rPr lang="fr-FR" sz="1800" dirty="0" smtClean="0"/>
              <a:t>télé versez </a:t>
            </a:r>
            <a:r>
              <a:rPr lang="fr-FR" sz="1800" dirty="0" smtClean="0"/>
              <a:t>et utilisez dans votre </a:t>
            </a:r>
            <a:r>
              <a:rPr lang="fr-FR" sz="1800" dirty="0" smtClean="0"/>
              <a:t>mailing</a:t>
            </a:r>
            <a:r>
              <a:rPr lang="fr-FR" sz="1800" dirty="0" smtClean="0"/>
              <a:t>. </a:t>
            </a:r>
            <a:r>
              <a:rPr lang="fr-FR" sz="1800" dirty="0" smtClean="0"/>
              <a:t>Les médias sont généralement </a:t>
            </a:r>
            <a:r>
              <a:rPr lang="fr-FR" sz="1800" dirty="0" smtClean="0"/>
              <a:t>télé versés </a:t>
            </a:r>
            <a:r>
              <a:rPr lang="fr-FR" sz="1800" dirty="0" smtClean="0"/>
              <a:t>et insérés dans le contenu lors de la rédaction d’une publication</a:t>
            </a:r>
          </a:p>
        </p:txBody>
      </p:sp>
      <p:cxnSp>
        <p:nvCxnSpPr>
          <p:cNvPr id="11" name="Connecteur droit avec flèche 10"/>
          <p:cNvCxnSpPr/>
          <p:nvPr/>
        </p:nvCxnSpPr>
        <p:spPr>
          <a:xfrm flipH="1">
            <a:off x="798022" y="2360815"/>
            <a:ext cx="49406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Flèche vers le bas 11"/>
          <p:cNvSpPr/>
          <p:nvPr/>
        </p:nvSpPr>
        <p:spPr>
          <a:xfrm>
            <a:off x="814647" y="2460567"/>
            <a:ext cx="66502" cy="2344189"/>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 xmlns:a16="http://schemas.microsoft.com/office/drawing/2014/main" id="{C81BD5D2-6C16-C849-9CD1-415F0E981760}"/>
              </a:ext>
            </a:extLst>
          </p:cNvPr>
          <p:cNvCxnSpPr>
            <a:cxnSpLocks/>
          </p:cNvCxnSpPr>
          <p:nvPr/>
        </p:nvCxnSpPr>
        <p:spPr>
          <a:xfrm>
            <a:off x="881149" y="4771505"/>
            <a:ext cx="2842354" cy="333326"/>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385" y="3594605"/>
            <a:ext cx="4229091" cy="1798462"/>
          </a:xfrm>
          <a:prstGeom prst="rect">
            <a:avLst/>
          </a:prstGeom>
        </p:spPr>
      </p:pic>
      <p:cxnSp>
        <p:nvCxnSpPr>
          <p:cNvPr id="15" name="Connecteur droit avec flèche 14">
            <a:extLst>
              <a:ext uri="{FF2B5EF4-FFF2-40B4-BE49-F238E27FC236}">
                <a16:creationId xmlns="" xmlns:a16="http://schemas.microsoft.com/office/drawing/2014/main" id="{C81BD5D2-6C16-C849-9CD1-415F0E981760}"/>
              </a:ext>
            </a:extLst>
          </p:cNvPr>
          <p:cNvCxnSpPr>
            <a:cxnSpLocks/>
          </p:cNvCxnSpPr>
          <p:nvPr/>
        </p:nvCxnSpPr>
        <p:spPr>
          <a:xfrm>
            <a:off x="866029" y="3676297"/>
            <a:ext cx="5458571" cy="598837"/>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677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5"/>
                                        </p:tgtEl>
                                        <p:attrNameLst>
                                          <p:attrName>ppt_x</p:attrName>
                                        </p:attrNameLst>
                                      </p:cBhvr>
                                      <p:tavLst>
                                        <p:tav tm="0">
                                          <p:val>
                                            <p:strVal val="ppt_x"/>
                                          </p:val>
                                        </p:tav>
                                        <p:tav tm="100000">
                                          <p:val>
                                            <p:strVal val="ppt_x"/>
                                          </p:val>
                                        </p:tav>
                                      </p:tavLst>
                                    </p:anim>
                                    <p:anim calcmode="lin" valueType="num">
                                      <p:cBhvr additive="base">
                                        <p:cTn id="25" dur="500"/>
                                        <p:tgtEl>
                                          <p:spTgt spid="15"/>
                                        </p:tgtEl>
                                        <p:attrNameLst>
                                          <p:attrName>ppt_y</p:attrName>
                                        </p:attrNameLst>
                                      </p:cBhvr>
                                      <p:tavLst>
                                        <p:tav tm="0">
                                          <p:val>
                                            <p:strVal val="ppt_y"/>
                                          </p:val>
                                        </p:tav>
                                        <p:tav tm="100000">
                                          <p:val>
                                            <p:strVal val="1+ppt_h/2"/>
                                          </p:val>
                                        </p:tav>
                                      </p:tavLst>
                                    </p:anim>
                                    <p:set>
                                      <p:cBhvr>
                                        <p:cTn id="2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3C16D78-1517-964E-B974-75D0F90C5D7D}"/>
              </a:ext>
            </a:extLst>
          </p:cNvPr>
          <p:cNvSpPr>
            <a:spLocks noGrp="1"/>
          </p:cNvSpPr>
          <p:nvPr>
            <p:ph type="title"/>
          </p:nvPr>
        </p:nvSpPr>
        <p:spPr>
          <a:xfrm>
            <a:off x="875655" y="0"/>
            <a:ext cx="9601200" cy="1485900"/>
          </a:xfrm>
        </p:spPr>
        <p:txBody>
          <a:bodyPr/>
          <a:lstStyle/>
          <a:p>
            <a:r>
              <a:rPr lang="fr-FR" dirty="0"/>
              <a:t>Prévention du spam </a:t>
            </a:r>
          </a:p>
        </p:txBody>
      </p:sp>
      <p:sp>
        <p:nvSpPr>
          <p:cNvPr id="3" name="Espace réservé du contenu 2">
            <a:extLst>
              <a:ext uri="{FF2B5EF4-FFF2-40B4-BE49-F238E27FC236}">
                <a16:creationId xmlns="" xmlns:a16="http://schemas.microsoft.com/office/drawing/2014/main" id="{0C7CE5AA-8E8D-1F44-9EFA-71A1564DFD57}"/>
              </a:ext>
            </a:extLst>
          </p:cNvPr>
          <p:cNvSpPr>
            <a:spLocks noGrp="1"/>
          </p:cNvSpPr>
          <p:nvPr>
            <p:ph idx="1"/>
          </p:nvPr>
        </p:nvSpPr>
        <p:spPr>
          <a:xfrm>
            <a:off x="976393" y="883403"/>
            <a:ext cx="7415939" cy="1247614"/>
          </a:xfrm>
        </p:spPr>
        <p:txBody>
          <a:bodyPr>
            <a:normAutofit fontScale="92500" lnSpcReduction="10000"/>
          </a:bodyPr>
          <a:lstStyle/>
          <a:p>
            <a:r>
              <a:rPr lang="fr-F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n’y a plus à réfléchir quand il s’agit d’avoir des commentaires sur votre </a:t>
            </a:r>
            <a:r>
              <a:rPr lang="fr-FR" sz="16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newslettres</a:t>
            </a:r>
            <a:r>
              <a:rPr lang="fr-F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Le </a:t>
            </a:r>
            <a:r>
              <a:rPr lang="fr-F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monde où le spam (commentaire indésirable) est une réalité. </a:t>
            </a:r>
          </a:p>
          <a:p>
            <a:r>
              <a:rPr lang="fr-FR"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est recommandé de commencer à lutter contre les spammeurs de commentaires avec l’article utile, Introduction à la gestion du spam de commentaires.</a:t>
            </a:r>
            <a:r>
              <a:rPr lang="fr-FR" sz="1600" dirty="0" smtClean="0">
                <a:solidFill>
                  <a:schemeClr val="tx1"/>
                </a:solidFill>
                <a:effectLst/>
                <a:latin typeface="Calibri" panose="020F0502020204030204" pitchFamily="34" charset="0"/>
              </a:rPr>
              <a:t> </a:t>
            </a:r>
            <a:endParaRPr lang="fr-FR" sz="1600" dirty="0">
              <a:solidFill>
                <a:schemeClr val="tx1"/>
              </a:solidFill>
              <a:latin typeface="Calibri" panose="020F0502020204030204" pitchFamily="34" charset="0"/>
            </a:endParaRPr>
          </a:p>
        </p:txBody>
      </p:sp>
      <p:pic>
        <p:nvPicPr>
          <p:cNvPr id="13314" name="Picture 2" descr="pams par SMS et par email : comment s&amp;amp;#39;en débarrasser pour de 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983" y="2289649"/>
            <a:ext cx="6221849" cy="3398770"/>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angle droit à deux pointes 3"/>
          <p:cNvSpPr/>
          <p:nvPr/>
        </p:nvSpPr>
        <p:spPr>
          <a:xfrm>
            <a:off x="7432157" y="3338624"/>
            <a:ext cx="850392" cy="850392"/>
          </a:xfrm>
          <a:prstGeom prst="left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8115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8080307-DCA8-DC4B-A0C5-7D4F6B9A21F4}"/>
              </a:ext>
            </a:extLst>
          </p:cNvPr>
          <p:cNvSpPr>
            <a:spLocks noGrp="1"/>
          </p:cNvSpPr>
          <p:nvPr>
            <p:ph type="title"/>
          </p:nvPr>
        </p:nvSpPr>
        <p:spPr>
          <a:xfrm>
            <a:off x="1371600" y="685800"/>
            <a:ext cx="9601200" cy="680412"/>
          </a:xfrm>
        </p:spPr>
        <p:txBody>
          <a:bodyPr>
            <a:normAutofit fontScale="90000"/>
          </a:bodyPr>
          <a:lstStyle/>
          <a:p>
            <a:r>
              <a:rPr lang="fr-FR" dirty="0"/>
              <a:t>Commentaires</a:t>
            </a:r>
          </a:p>
        </p:txBody>
      </p:sp>
      <p:sp>
        <p:nvSpPr>
          <p:cNvPr id="3" name="Espace réservé du contenu 2">
            <a:extLst>
              <a:ext uri="{FF2B5EF4-FFF2-40B4-BE49-F238E27FC236}">
                <a16:creationId xmlns="" xmlns:a16="http://schemas.microsoft.com/office/drawing/2014/main" id="{41ABEA98-AF9E-4A40-8297-9A4D18CFE5A8}"/>
              </a:ext>
            </a:extLst>
          </p:cNvPr>
          <p:cNvSpPr>
            <a:spLocks noGrp="1"/>
          </p:cNvSpPr>
          <p:nvPr>
            <p:ph idx="1"/>
          </p:nvPr>
        </p:nvSpPr>
        <p:spPr>
          <a:xfrm>
            <a:off x="1371599" y="1558636"/>
            <a:ext cx="10280385" cy="4613564"/>
          </a:xfrm>
        </p:spPr>
        <p:txBody>
          <a:bodyPr>
            <a:normAutofit/>
          </a:bodyPr>
          <a:lstStyle/>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Newsletters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 de donner la possibilité aux internautes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 réceptions les nouveautés hyper communication rentable vue</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Cela crée un échange dynamique entre le visiteur et vous. </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commentaires sur vos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articles</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commentaires sur les articles se présentent sous diverses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pub</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les des articles a vendre.</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Diffuser tous les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informations que vous avez publiées</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Répondre aux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aux e-mailing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les modérer peut également prendre beaucoup de temps. S’ils sont essentiels pour votre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conception newsletters</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incluez-les et réfléchissez à la manière dont vous souhaitez les présenter. Vous pouvez faire vous-même quelques commentaires sur l’article que vous avez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créé des liens hypertextes interactives.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Jetez un œil à leur présentation et considérez comment vous pourriez souhaiter qu’ils s’intègrent dans la conception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des </a:t>
            </a:r>
            <a:r>
              <a:rPr lang="fr-FR"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fluxs</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Lorsque vous avez pris votre décision sur la manière dont vous souhaitez gérer les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news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prenez le temps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avoir un retour sur les e-mailing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les options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aider à définir ces fonctionnalités.</a:t>
            </a:r>
          </a:p>
        </p:txBody>
      </p:sp>
    </p:spTree>
    <p:extLst>
      <p:ext uri="{BB962C8B-B14F-4D97-AF65-F5344CB8AC3E}">
        <p14:creationId xmlns:p14="http://schemas.microsoft.com/office/powerpoint/2010/main" val="1648051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C1882B1-F738-F44C-BEFD-44F4B5D94B50}"/>
              </a:ext>
            </a:extLst>
          </p:cNvPr>
          <p:cNvSpPr>
            <a:spLocks noGrp="1"/>
          </p:cNvSpPr>
          <p:nvPr>
            <p:ph type="title"/>
          </p:nvPr>
        </p:nvSpPr>
        <p:spPr>
          <a:xfrm>
            <a:off x="1371600" y="685800"/>
            <a:ext cx="9601200" cy="680412"/>
          </a:xfrm>
        </p:spPr>
        <p:txBody>
          <a:bodyPr>
            <a:normAutofit fontScale="90000"/>
          </a:bodyPr>
          <a:lstStyle/>
          <a:p>
            <a:r>
              <a:rPr lang="fr-FR" dirty="0"/>
              <a:t>Au-delà des bases …</a:t>
            </a:r>
          </a:p>
        </p:txBody>
      </p:sp>
      <p:sp>
        <p:nvSpPr>
          <p:cNvPr id="3" name="Espace réservé du contenu 2">
            <a:extLst>
              <a:ext uri="{FF2B5EF4-FFF2-40B4-BE49-F238E27FC236}">
                <a16:creationId xmlns="" xmlns:a16="http://schemas.microsoft.com/office/drawing/2014/main" id="{06BD0161-D604-974F-95D0-5C623E127134}"/>
              </a:ext>
            </a:extLst>
          </p:cNvPr>
          <p:cNvSpPr>
            <a:spLocks noGrp="1"/>
          </p:cNvSpPr>
          <p:nvPr>
            <p:ph idx="1"/>
          </p:nvPr>
        </p:nvSpPr>
        <p:spPr>
          <a:xfrm>
            <a:off x="1371600" y="2909454"/>
            <a:ext cx="5365853" cy="2338407"/>
          </a:xfrm>
        </p:spPr>
        <p:txBody>
          <a:bodyPr>
            <a:noAutofit/>
          </a:bodyPr>
          <a:lstStyle/>
          <a:p>
            <a:pPr lvl="0"/>
            <a:r>
              <a:rPr lang="fr-F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Fonctionnalités </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sites</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ou autre </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appliquassions</a:t>
            </a:r>
            <a:endPar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Similaire </a:t>
            </a:r>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rPr>
              <a:t>https://www.mailjet.com</a:t>
            </a:r>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800" b="1"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www.Sarbacan.fr</a:t>
            </a:r>
            <a:endParaRPr lang="fr-F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Questions </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Fréquemment </a:t>
            </a:r>
            <a:r>
              <a:rPr lang="fr-F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Posées : Travailler avec </a:t>
            </a:r>
            <a:r>
              <a:rPr lang="fr-FR"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newletters</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Marketing</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ou </a:t>
            </a:r>
            <a:r>
              <a:rPr lang="fr-FR" sz="1800" dirty="0" err="1"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sarbacan</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t>
            </a:r>
            <a:endParaRPr lang="fr-FR"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fr-FR"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Utilisation </a:t>
            </a:r>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des </a:t>
            </a:r>
            <a:r>
              <a:rPr lang="fr-FR" sz="18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e-mailing</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smtClean="0">
                <a:latin typeface="Calibri" panose="020F0502020204030204" pitchFamily="34" charset="0"/>
              </a:rPr>
              <a:t>Contacter moi tel  « 0645456911	ou par mail </a:t>
            </a:r>
            <a:r>
              <a:rPr lang="fr-FR" sz="1800" dirty="0" smtClean="0">
                <a:latin typeface="Calibri" panose="020F0502020204030204" pitchFamily="34" charset="0"/>
                <a:hlinkClick r:id="rId3"/>
              </a:rPr>
              <a:t>conseilformation38@gmail.com</a:t>
            </a:r>
            <a:r>
              <a:rPr lang="fr-FR" sz="1800" dirty="0" smtClean="0">
                <a:latin typeface="Calibri" panose="020F0502020204030204" pitchFamily="34" charset="0"/>
              </a:rPr>
              <a:t>	ou sur site wwwconseilformation38.com	</a:t>
            </a:r>
            <a:endParaRPr lang="fr-FR" sz="1800" dirty="0">
              <a:latin typeface="Calibri" panose="020F0502020204030204" pitchFamily="34" charset="0"/>
            </a:endParaRPr>
          </a:p>
        </p:txBody>
      </p:sp>
      <p:sp>
        <p:nvSpPr>
          <p:cNvPr id="5" name="Espace réservé du contenu 2">
            <a:extLst>
              <a:ext uri="{FF2B5EF4-FFF2-40B4-BE49-F238E27FC236}">
                <a16:creationId xmlns="" xmlns:a16="http://schemas.microsoft.com/office/drawing/2014/main" id="{AB9789B4-4F0C-3F48-9D0E-15B3B75F389B}"/>
              </a:ext>
            </a:extLst>
          </p:cNvPr>
          <p:cNvSpPr>
            <a:spLocks noGrp="1"/>
          </p:cNvSpPr>
          <p:nvPr>
            <p:ph idx="4294967295"/>
          </p:nvPr>
        </p:nvSpPr>
        <p:spPr>
          <a:xfrm>
            <a:off x="2590800" y="1366838"/>
            <a:ext cx="9601200" cy="990600"/>
          </a:xfrm>
        </p:spPr>
        <p:txBody>
          <a:bodyPr>
            <a:noAutofit/>
          </a:bodyPr>
          <a:lstStyle/>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 qui est intéressant à propos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site </a:t>
            </a:r>
            <a:r>
              <a:rPr lang="fr-FR" sz="18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editeur</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e-mailing,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c’est qu’il y a peu de limites.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milliers de personnes utilisent Web Marketing pour leurs blogs et pour gérer leurs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flux publicitaire</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 exemple, regardez certaines des entrées sous la vitrine des thèmes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Tous ont une présentation et des fonctions différentes sur leurs sites. Ce que vous faites à partir d’ici dépend de vous, mais voici quelques ressources pour faire ce premier pas au-delà des bases :</a:t>
            </a:r>
            <a:r>
              <a:rPr lang="fr-FR" sz="1800" dirty="0" smtClean="0">
                <a:solidFill>
                  <a:schemeClr val="tx1"/>
                </a:solidFill>
                <a:effectLst/>
                <a:latin typeface="Calibri" panose="020F0502020204030204" pitchFamily="34" charset="0"/>
              </a:rPr>
              <a:t> </a:t>
            </a:r>
            <a:endParaRPr lang="fr-FR" sz="1800" dirty="0">
              <a:solidFill>
                <a:schemeClr val="tx1"/>
              </a:solidFill>
              <a:latin typeface="Calibri" panose="020F0502020204030204" pitchFamily="34" charset="0"/>
            </a:endParaRPr>
          </a:p>
        </p:txBody>
      </p:sp>
      <p:sp>
        <p:nvSpPr>
          <p:cNvPr id="7" name="Espace réservé du contenu 2">
            <a:extLst>
              <a:ext uri="{FF2B5EF4-FFF2-40B4-BE49-F238E27FC236}">
                <a16:creationId xmlns="" xmlns:a16="http://schemas.microsoft.com/office/drawing/2014/main" id="{07AFE4E0-4198-7C44-AD65-718E4A0396A2}"/>
              </a:ext>
            </a:extLst>
          </p:cNvPr>
          <p:cNvSpPr>
            <a:spLocks noGrp="1"/>
          </p:cNvSpPr>
          <p:nvPr>
            <p:ph idx="4294967295"/>
          </p:nvPr>
        </p:nvSpPr>
        <p:spPr>
          <a:xfrm>
            <a:off x="6826250" y="2909888"/>
            <a:ext cx="5365750" cy="2814637"/>
          </a:xfrm>
        </p:spPr>
        <p:txBody>
          <a:bodyPr>
            <a:noAutofit/>
          </a:bodyPr>
          <a:lstStyle/>
          <a:p>
            <a:pPr lvl="0"/>
            <a:r>
              <a:rPr lang="fr-FR"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Inscrivez vous pour la suite QZ a Chaud et a froid</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Obtenir plus </a:t>
            </a:r>
            <a:r>
              <a:rPr lang="fr-FR"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d’aide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Utilisation des forums d’assistance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Utilisation des forums d’assistance francophones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Web Marketing </a:t>
            </a:r>
            <a:r>
              <a:rPr lang="fr-FR" sz="18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Code </a:t>
            </a:r>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Reference </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Learn</a:t>
            </a:r>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Web Marketing </a:t>
            </a:r>
            <a:endParaRPr lang="fr-FR" sz="1800" dirty="0">
              <a:latin typeface="Calibri" panose="020F0502020204030204" pitchFamily="34" charset="0"/>
            </a:endParaRPr>
          </a:p>
        </p:txBody>
      </p:sp>
    </p:spTree>
    <p:extLst>
      <p:ext uri="{BB962C8B-B14F-4D97-AF65-F5344CB8AC3E}">
        <p14:creationId xmlns:p14="http://schemas.microsoft.com/office/powerpoint/2010/main" val="170707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DF80BB1-A855-524E-815E-216C01B506C2}"/>
              </a:ext>
            </a:extLst>
          </p:cNvPr>
          <p:cNvSpPr>
            <a:spLocks noGrp="1"/>
          </p:cNvSpPr>
          <p:nvPr>
            <p:ph type="title"/>
          </p:nvPr>
        </p:nvSpPr>
        <p:spPr>
          <a:xfrm>
            <a:off x="1390650" y="685800"/>
            <a:ext cx="9886950" cy="866256"/>
          </a:xfrm>
        </p:spPr>
        <p:txBody>
          <a:bodyPr>
            <a:normAutofit/>
          </a:bodyPr>
          <a:lstStyle/>
          <a:p>
            <a:r>
              <a:rPr lang="fr-FR" sz="3600" dirty="0"/>
              <a:t>Tableau de bord … </a:t>
            </a:r>
            <a:r>
              <a:rPr lang="fr-FR" sz="3600" dirty="0" smtClean="0"/>
              <a:t>Site </a:t>
            </a:r>
            <a:r>
              <a:rPr lang="fr-FR" sz="3600" dirty="0" err="1" smtClean="0"/>
              <a:t>editeur</a:t>
            </a:r>
            <a:r>
              <a:rPr lang="fr-FR" sz="3600" dirty="0" smtClean="0"/>
              <a:t> Newsletters </a:t>
            </a:r>
            <a:endParaRPr lang="fr-FR" sz="3600" dirty="0"/>
          </a:p>
        </p:txBody>
      </p:sp>
      <p:sp>
        <p:nvSpPr>
          <p:cNvPr id="27" name="Content Placeholder 9">
            <a:extLst>
              <a:ext uri="{FF2B5EF4-FFF2-40B4-BE49-F238E27FC236}">
                <a16:creationId xmlns="" xmlns:a16="http://schemas.microsoft.com/office/drawing/2014/main" id="{0FB85CD9-E6F4-4346-801D-B1A8F67E5272}"/>
              </a:ext>
            </a:extLst>
          </p:cNvPr>
          <p:cNvSpPr>
            <a:spLocks noGrp="1"/>
          </p:cNvSpPr>
          <p:nvPr>
            <p:ph idx="1"/>
          </p:nvPr>
        </p:nvSpPr>
        <p:spPr>
          <a:xfrm>
            <a:off x="5061862" y="1453842"/>
            <a:ext cx="6705182" cy="3865362"/>
          </a:xfrm>
        </p:spPr>
        <p:txBody>
          <a:bodyPr>
            <a:normAutofit fontScale="92500" lnSpcReduction="10000"/>
          </a:bodyPr>
          <a:lstStyle/>
          <a:p>
            <a:pPr lvl="0"/>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Commencez par vous connecter Logiciels de création et d’optimisation des </a:t>
            </a:r>
            <a:r>
              <a:rPr lang="fr-FR"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images Logiciels </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d'envoi </a:t>
            </a:r>
            <a:r>
              <a:rPr lang="fr-FR"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d'Emailing</a:t>
            </a:r>
            <a:endPar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Accédez à la page de connexion de votre site en plaçant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wp-admin</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après votre nom de domaine (par exemple, http://</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monsite.com</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wp-admin</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Certains thèmes fournissent également un lien de connexion ou un formulaire sur l’</a:t>
            </a:r>
            <a:r>
              <a:rPr lang="fr-FR" sz="18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interface publique</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lvl="0"/>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Connectez-vous maintenant à Logiciels de création et d’optimisation des images</a:t>
            </a:r>
          </a:p>
          <a:p>
            <a:pPr lvl="0"/>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Logiciels d'envoi </a:t>
            </a:r>
            <a:r>
              <a:rPr lang="fr-FR"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d'Emailing plusieurs sites</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 https://</a:t>
            </a:r>
            <a:r>
              <a:rPr lang="fr-FR"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www.canva.com</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fr-FR"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a:r>
              <a:rPr lang="fr-FR"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fr-FR" sz="18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2"/>
              </a:rPr>
              <a:t>www.mailjet.com</a:t>
            </a:r>
            <a:r>
              <a:rPr lang="fr-FR" sz="18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800" b="1"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www.Sarbacan.fr</a:t>
            </a:r>
            <a:endParaRPr lang="fr-FR" sz="18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en </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utilisant l’identifiant et le mot de passe que vous avez créés lors </a:t>
            </a:r>
            <a:r>
              <a:rPr lang="fr-FR"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 votre </a:t>
            </a:r>
            <a:r>
              <a:rPr lang="fr-FR"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connection</a:t>
            </a:r>
            <a:r>
              <a:rPr lang="fr-FR"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fr-FR" dirty="0" smtClean="0">
                <a:effectLst/>
              </a:rPr>
              <a:t> </a:t>
            </a:r>
            <a:endParaRPr lang="en-US" dirty="0"/>
          </a:p>
        </p:txBody>
      </p:sp>
      <p:pic>
        <p:nvPicPr>
          <p:cNvPr id="6" name="Espace réservé du contenu 5">
            <a:hlinkClick r:id="rId3"/>
            <a:extLst>
              <a:ext uri="{FF2B5EF4-FFF2-40B4-BE49-F238E27FC236}">
                <a16:creationId xmlns="" xmlns:a16="http://schemas.microsoft.com/office/drawing/2014/main" id="{D8204E4A-62BB-1340-828F-8F03868F6D56}"/>
              </a:ext>
            </a:extLst>
          </p:cNvPr>
          <p:cNvPicPr>
            <a:picLocks noChangeAspect="1"/>
          </p:cNvPicPr>
          <p:nvPr/>
        </p:nvPicPr>
        <p:blipFill rotWithShape="1">
          <a:blip r:embed="rId4">
            <a:extLst>
              <a:ext uri="{28A0092B-C50C-407E-A947-70E740481C1C}">
                <a14:useLocalDpi xmlns:a14="http://schemas.microsoft.com/office/drawing/2010/main" val="0"/>
              </a:ext>
            </a:extLst>
          </a:blip>
          <a:srcRect r="-4" b="2845"/>
          <a:stretch/>
        </p:blipFill>
        <p:spPr bwMode="auto">
          <a:xfrm>
            <a:off x="1390650" y="1979621"/>
            <a:ext cx="3466129" cy="3865363"/>
          </a:xfrm>
          <a:prstGeom prst="rect">
            <a:avLst/>
          </a:prstGeom>
          <a:noFill/>
        </p:spPr>
      </p:pic>
      <p:sp>
        <p:nvSpPr>
          <p:cNvPr id="4" name="ZoneTexte 3"/>
          <p:cNvSpPr txBox="1"/>
          <p:nvPr/>
        </p:nvSpPr>
        <p:spPr>
          <a:xfrm>
            <a:off x="2157412" y="2336377"/>
            <a:ext cx="2128837" cy="307777"/>
          </a:xfrm>
          <a:prstGeom prst="rect">
            <a:avLst/>
          </a:prstGeom>
          <a:solidFill>
            <a:schemeClr val="bg1"/>
          </a:solidFill>
        </p:spPr>
        <p:txBody>
          <a:bodyPr wrap="square" rtlCol="0">
            <a:spAutoFit/>
          </a:bodyPr>
          <a:lstStyle/>
          <a:p>
            <a:r>
              <a:rPr lang="fr-FR" sz="1400" dirty="0" smtClean="0"/>
              <a:t>PILOTER NEWSLETTERS</a:t>
            </a:r>
            <a:endParaRPr lang="fr-FR" sz="1400" dirty="0"/>
          </a:p>
        </p:txBody>
      </p:sp>
      <p:sp>
        <p:nvSpPr>
          <p:cNvPr id="7" name="ZoneTexte 6"/>
          <p:cNvSpPr txBox="1"/>
          <p:nvPr/>
        </p:nvSpPr>
        <p:spPr>
          <a:xfrm>
            <a:off x="2362495" y="2632068"/>
            <a:ext cx="1704386" cy="338554"/>
          </a:xfrm>
          <a:prstGeom prst="rect">
            <a:avLst/>
          </a:prstGeom>
          <a:solidFill>
            <a:schemeClr val="bg1"/>
          </a:solidFill>
        </p:spPr>
        <p:txBody>
          <a:bodyPr wrap="square" rtlCol="0">
            <a:spAutoFit/>
          </a:bodyPr>
          <a:lstStyle/>
          <a:p>
            <a:r>
              <a:rPr lang="fr-FR" sz="1600" dirty="0" smtClean="0"/>
              <a:t>Administration</a:t>
            </a:r>
            <a:endParaRPr lang="fr-FR" sz="1600" dirty="0"/>
          </a:p>
        </p:txBody>
      </p:sp>
      <p:sp>
        <p:nvSpPr>
          <p:cNvPr id="5" name="Rectangle 4"/>
          <p:cNvSpPr/>
          <p:nvPr/>
        </p:nvSpPr>
        <p:spPr>
          <a:xfrm>
            <a:off x="6785427" y="6272550"/>
            <a:ext cx="319318" cy="369332"/>
          </a:xfrm>
          <a:prstGeom prst="rect">
            <a:avLst/>
          </a:prstGeom>
        </p:spPr>
        <p:txBody>
          <a:bodyPr wrap="none">
            <a:spAutoFit/>
          </a:bodyPr>
          <a:lstStyle/>
          <a:p>
            <a:r>
              <a:rPr lang="fr-FR"/>
              <a:t>1</a:t>
            </a:r>
          </a:p>
        </p:txBody>
      </p:sp>
    </p:spTree>
    <p:extLst>
      <p:ext uri="{BB962C8B-B14F-4D97-AF65-F5344CB8AC3E}">
        <p14:creationId xmlns:p14="http://schemas.microsoft.com/office/powerpoint/2010/main" val="345894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78FB700E-288A-3A4B-AEC7-0FA50A922F08}"/>
              </a:ext>
            </a:extLst>
          </p:cNvPr>
          <p:cNvSpPr>
            <a:spLocks noGrp="1"/>
          </p:cNvSpPr>
          <p:nvPr>
            <p:ph idx="1"/>
          </p:nvPr>
        </p:nvSpPr>
        <p:spPr>
          <a:xfrm>
            <a:off x="1893345" y="4001845"/>
            <a:ext cx="10138921" cy="2856155"/>
          </a:xfrm>
          <a:ln>
            <a:solidFill>
              <a:schemeClr val="accent2">
                <a:lumMod val="20000"/>
                <a:lumOff val="80000"/>
              </a:schemeClr>
            </a:solidFill>
          </a:ln>
        </p:spPr>
        <p:txBody>
          <a:bodyPr>
            <a:normAutofit/>
          </a:bodyPr>
          <a:lstStyle/>
          <a:p>
            <a:pPr lvl="0"/>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Règles de l'emailing</a:t>
            </a:r>
          </a:p>
          <a:p>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Qu'est-ce qu'un Emailing </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Une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fois connecté(e), vous êtes sur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page pour débuter votre</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premier e-mailing</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C’est là que commence l’organisation de votre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e-mailing</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 créer, d'envoyer et de suivre les newsletters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envoyées, définir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l’objectif que vous souhaitez </a:t>
            </a:r>
            <a:r>
              <a:rPr lang="fr-FR" sz="18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realiser</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haut de l’écran se trouve la zone appelée la barre d’outils. Cliquez sur le nom de votre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mail</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c’est un lien et il vous mènera à une vue de votre nouveau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e-mailing.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regardez-le. C’est là que vous allez passer beaucoup de temps !</a:t>
            </a:r>
            <a:r>
              <a:rPr lang="fr-FR" sz="1800" dirty="0">
                <a:solidFill>
                  <a:schemeClr val="tx1"/>
                </a:solidFill>
                <a:effectLst/>
                <a:latin typeface="Calibri" panose="020F0502020204030204" pitchFamily="34" charset="0"/>
              </a:rPr>
              <a:t> </a:t>
            </a:r>
            <a:endParaRPr lang="fr-FR" sz="1800" dirty="0">
              <a:solidFill>
                <a:schemeClr val="tx1"/>
              </a:solidFill>
              <a:latin typeface="Calibri" panose="020F0502020204030204" pitchFamily="34" charset="0"/>
            </a:endParaRPr>
          </a:p>
        </p:txBody>
      </p:sp>
      <p:sp>
        <p:nvSpPr>
          <p:cNvPr id="2" name="Rectangle 1"/>
          <p:cNvSpPr/>
          <p:nvPr/>
        </p:nvSpPr>
        <p:spPr>
          <a:xfrm>
            <a:off x="6603842" y="6387584"/>
            <a:ext cx="319318" cy="369332"/>
          </a:xfrm>
          <a:prstGeom prst="rect">
            <a:avLst/>
          </a:prstGeom>
        </p:spPr>
        <p:txBody>
          <a:bodyPr wrap="none">
            <a:spAutoFit/>
          </a:bodyPr>
          <a:lstStyle/>
          <a:p>
            <a:r>
              <a:rPr lang="fr-FR" smtClean="0"/>
              <a:t>2</a:t>
            </a:r>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612" y="673909"/>
            <a:ext cx="7200900" cy="3009900"/>
          </a:xfrm>
          <a:prstGeom prst="rect">
            <a:avLst/>
          </a:prstGeom>
        </p:spPr>
      </p:pic>
      <p:cxnSp>
        <p:nvCxnSpPr>
          <p:cNvPr id="5" name="Connecteur droit avec flèche 4">
            <a:extLst>
              <a:ext uri="{FF2B5EF4-FFF2-40B4-BE49-F238E27FC236}">
                <a16:creationId xmlns="" xmlns:a16="http://schemas.microsoft.com/office/drawing/2014/main" id="{30B9E9EB-7A80-A24F-97AC-1AC5A54BAED5}"/>
              </a:ext>
            </a:extLst>
          </p:cNvPr>
          <p:cNvCxnSpPr>
            <a:cxnSpLocks/>
          </p:cNvCxnSpPr>
          <p:nvPr/>
        </p:nvCxnSpPr>
        <p:spPr>
          <a:xfrm flipH="1" flipV="1">
            <a:off x="2414026" y="1230541"/>
            <a:ext cx="7046497" cy="364039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961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567543-856E-8748-B810-89F169059FD3}"/>
              </a:ext>
            </a:extLst>
          </p:cNvPr>
          <p:cNvSpPr>
            <a:spLocks noGrp="1"/>
          </p:cNvSpPr>
          <p:nvPr>
            <p:ph type="title"/>
          </p:nvPr>
        </p:nvSpPr>
        <p:spPr>
          <a:xfrm>
            <a:off x="1506511" y="83987"/>
            <a:ext cx="9601200" cy="487988"/>
          </a:xfrm>
        </p:spPr>
        <p:txBody>
          <a:bodyPr>
            <a:noAutofit/>
          </a:bodyPr>
          <a:lstStyle/>
          <a:p>
            <a:r>
              <a:rPr lang="fr-FR" sz="3200" dirty="0"/>
              <a:t>choisir la cible de votre campagne</a:t>
            </a:r>
          </a:p>
        </p:txBody>
      </p:sp>
      <p:sp>
        <p:nvSpPr>
          <p:cNvPr id="3" name="Espace réservé du contenu 2">
            <a:extLst>
              <a:ext uri="{FF2B5EF4-FFF2-40B4-BE49-F238E27FC236}">
                <a16:creationId xmlns="" xmlns:a16="http://schemas.microsoft.com/office/drawing/2014/main" id="{1C33D5B7-F29F-7C41-9627-C984490C9DBB}"/>
              </a:ext>
            </a:extLst>
          </p:cNvPr>
          <p:cNvSpPr>
            <a:spLocks noGrp="1"/>
          </p:cNvSpPr>
          <p:nvPr>
            <p:ph idx="1"/>
          </p:nvPr>
        </p:nvSpPr>
        <p:spPr>
          <a:xfrm>
            <a:off x="1149321" y="3202084"/>
            <a:ext cx="9685195" cy="1826343"/>
          </a:xfrm>
        </p:spPr>
        <p:txBody>
          <a:bodyPr>
            <a:normAutofit/>
          </a:bodyPr>
          <a:lstStyle/>
          <a:p>
            <a:pPr lvl="0"/>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Prenez le temps de regarder </a:t>
            </a:r>
            <a:r>
              <a:rPr lang="fr-FR" sz="14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linterface</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avant de le modifier et de comprendre comment tout cela fonctionne  ; il est important de voir comment le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thème</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t>Les contraintes de l'email</a:t>
            </a:r>
          </a:p>
          <a:p>
            <a:pPr lvl="0"/>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Les différents types d'Emailing (texte,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html), est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présenté et comment il fonctionne</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Considérez ceci comme un essai avant de commencer à ajouter toutes les fonctionnalités spéciales</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dirty="0"/>
              <a:t>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choisir la cible de votre campagne</a:t>
            </a:r>
          </a:p>
          <a:p>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bien commencer votre compagne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publicitaire </a:t>
            </a:r>
            <a:r>
              <a:rPr lang="fr-FR" sz="1400" dirty="0" smtClean="0"/>
              <a:t>Les </a:t>
            </a:r>
            <a:r>
              <a:rPr lang="fr-FR" sz="1400" dirty="0"/>
              <a:t>adresses : trouver les fichiers, collecter des </a:t>
            </a:r>
            <a:r>
              <a:rPr lang="fr-FR" sz="1400" dirty="0" smtClean="0"/>
              <a:t>adresses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Les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mentions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légales Les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mentions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utiles Respecter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la législation en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vigueur, Le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problème du spam et des filtres</a:t>
            </a:r>
          </a:p>
          <a:p>
            <a:endPar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Espace réservé du contenu 2">
            <a:extLst>
              <a:ext uri="{FF2B5EF4-FFF2-40B4-BE49-F238E27FC236}">
                <a16:creationId xmlns="" xmlns:a16="http://schemas.microsoft.com/office/drawing/2014/main" id="{A7D2076F-61D4-7C41-BC88-982E0E8EEF30}"/>
              </a:ext>
            </a:extLst>
          </p:cNvPr>
          <p:cNvSpPr txBox="1">
            <a:spLocks/>
          </p:cNvSpPr>
          <p:nvPr/>
        </p:nvSpPr>
        <p:spPr>
          <a:xfrm>
            <a:off x="1143619" y="5089143"/>
            <a:ext cx="10768830" cy="137722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mise en page que vous regardez est définie par un thème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console</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Il s’agit de l’apparence de votre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site par </a:t>
            </a:r>
            <a:r>
              <a:rPr lang="fr-FR" sz="14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defaut</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 style du site et du cadrage du contenu. Le thème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haut avec le titre et le slogan de votre site. En dessous se trouve votre menu</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en avez un. Sur le côté, vous verrez quelques titres et liens. </a:t>
            </a:r>
            <a:endPar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colonne latérale. Les différents éléments d’une colonne latérale sont appelés widgets. La section centrale principale de la page est la zone de contenu</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dirty="0">
                <a:solidFill>
                  <a:schemeClr val="tx1"/>
                </a:solidFill>
                <a:effectLst/>
                <a:latin typeface="Calibri" panose="020F0502020204030204" pitchFamily="34" charset="0"/>
              </a:rPr>
              <a:t> </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619" y="-45649"/>
            <a:ext cx="7200900" cy="2971800"/>
          </a:xfrm>
          <a:prstGeom prst="rect">
            <a:avLst/>
          </a:prstGeom>
        </p:spPr>
      </p:pic>
      <p:cxnSp>
        <p:nvCxnSpPr>
          <p:cNvPr id="5" name="Connecteur droit avec flèche 4"/>
          <p:cNvCxnSpPr/>
          <p:nvPr/>
        </p:nvCxnSpPr>
        <p:spPr>
          <a:xfrm flipH="1" flipV="1">
            <a:off x="1491673" y="1704071"/>
            <a:ext cx="14838" cy="16735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8" name="Connecteur droit avec flèche 7"/>
          <p:cNvCxnSpPr/>
          <p:nvPr/>
        </p:nvCxnSpPr>
        <p:spPr>
          <a:xfrm>
            <a:off x="1499092" y="1777690"/>
            <a:ext cx="1783604" cy="32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Flèche vers la droite 10"/>
          <p:cNvSpPr/>
          <p:nvPr/>
        </p:nvSpPr>
        <p:spPr>
          <a:xfrm>
            <a:off x="4254865" y="2461074"/>
            <a:ext cx="978408" cy="484632"/>
          </a:xfrm>
          <a:prstGeom prst="righ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a:extLst>
              <a:ext uri="{FF2B5EF4-FFF2-40B4-BE49-F238E27FC236}">
                <a16:creationId xmlns="" xmlns:a16="http://schemas.microsoft.com/office/drawing/2014/main" id="{30B9E9EB-7A80-A24F-97AC-1AC5A54BAED5}"/>
              </a:ext>
            </a:extLst>
          </p:cNvPr>
          <p:cNvCxnSpPr>
            <a:cxnSpLocks/>
          </p:cNvCxnSpPr>
          <p:nvPr/>
        </p:nvCxnSpPr>
        <p:spPr>
          <a:xfrm flipV="1">
            <a:off x="2378641" y="1918407"/>
            <a:ext cx="3252396" cy="2567353"/>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144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1" end="1"/>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2" end="2"/>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a:extLst>
              <a:ext uri="{FF2B5EF4-FFF2-40B4-BE49-F238E27FC236}">
                <a16:creationId xmlns="" xmlns:a16="http://schemas.microsoft.com/office/drawing/2014/main" id="{07B9A31B-EEA0-8847-B4A5-1BF34AFCBA9B}"/>
              </a:ext>
            </a:extLst>
          </p:cNvPr>
          <p:cNvSpPr txBox="1">
            <a:spLocks/>
          </p:cNvSpPr>
          <p:nvPr/>
        </p:nvSpPr>
        <p:spPr>
          <a:xfrm>
            <a:off x="1063100" y="4128988"/>
            <a:ext cx="10768830" cy="1288480"/>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Comment rédiger les contenus</a:t>
            </a:r>
          </a:p>
          <a:p>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Hiérarchisation du message : déterminer les zones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importantes, Les accroches</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Parmi celles-ci,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trouver une liste des articles récents, des commentaires récents, des archives, des catégories, des liens vers </a:t>
            </a:r>
            <a:r>
              <a:rPr lang="fr-FR" sz="1800" dirty="0"/>
              <a:t>Les limites de la lecture à </a:t>
            </a:r>
            <a:r>
              <a:rPr lang="fr-FR" sz="1800" dirty="0" smtClean="0"/>
              <a:t>l’écran,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flux </a:t>
            </a:r>
            <a:r>
              <a:rPr lang="fr-FR" sz="1800" dirty="0" err="1"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hypetextes</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Cela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fait partie du menu ou de l’écran de navigation que les internautes </a:t>
            </a:r>
            <a:r>
              <a:rPr lang="fr-FR" sz="18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clik</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se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rediriger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 votre site, visiter des articles de différentes catégories ou périodes de temps.</a:t>
            </a:r>
            <a:r>
              <a:rPr lang="fr-FR" sz="16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967" y="191064"/>
            <a:ext cx="7200900" cy="2933700"/>
          </a:xfrm>
          <a:prstGeom prst="rect">
            <a:avLst/>
          </a:prstGeom>
        </p:spPr>
      </p:pic>
      <p:cxnSp>
        <p:nvCxnSpPr>
          <p:cNvPr id="15" name="Connecteur droit avec flèche 14">
            <a:extLst>
              <a:ext uri="{FF2B5EF4-FFF2-40B4-BE49-F238E27FC236}">
                <a16:creationId xmlns="" xmlns:a16="http://schemas.microsoft.com/office/drawing/2014/main" id="{30B9E9EB-7A80-A24F-97AC-1AC5A54BAED5}"/>
              </a:ext>
            </a:extLst>
          </p:cNvPr>
          <p:cNvCxnSpPr>
            <a:cxnSpLocks/>
          </p:cNvCxnSpPr>
          <p:nvPr/>
        </p:nvCxnSpPr>
        <p:spPr>
          <a:xfrm flipH="1" flipV="1">
            <a:off x="2889783" y="2163847"/>
            <a:ext cx="3699481" cy="171013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7" name="Espace réservé du contenu 2">
            <a:extLst>
              <a:ext uri="{FF2B5EF4-FFF2-40B4-BE49-F238E27FC236}">
                <a16:creationId xmlns="" xmlns:a16="http://schemas.microsoft.com/office/drawing/2014/main" id="{F87AC209-39E3-6845-AA73-894E6F8ABAC8}"/>
              </a:ext>
            </a:extLst>
          </p:cNvPr>
          <p:cNvSpPr txBox="1">
            <a:spLocks/>
          </p:cNvSpPr>
          <p:nvPr/>
        </p:nvSpPr>
        <p:spPr>
          <a:xfrm>
            <a:off x="1063100" y="3344867"/>
            <a:ext cx="10768830" cy="727082"/>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1800" dirty="0"/>
              <a:t> Rédiger le contenu de votre </a:t>
            </a:r>
            <a:r>
              <a:rPr lang="fr-FR" sz="1800" dirty="0" smtClean="0"/>
              <a:t>email</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Faites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défiler la page et notez la barre à la fin de la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page</a:t>
            </a:r>
          </a:p>
        </p:txBody>
      </p:sp>
    </p:spTree>
    <p:extLst>
      <p:ext uri="{BB962C8B-B14F-4D97-AF65-F5344CB8AC3E}">
        <p14:creationId xmlns:p14="http://schemas.microsoft.com/office/powerpoint/2010/main" val="323973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1FC2EE7-6CEC-BE48-AB82-0B7C1A4A0836}"/>
              </a:ext>
            </a:extLst>
          </p:cNvPr>
          <p:cNvSpPr>
            <a:spLocks noGrp="1"/>
          </p:cNvSpPr>
          <p:nvPr>
            <p:ph type="title"/>
          </p:nvPr>
        </p:nvSpPr>
        <p:spPr>
          <a:xfrm>
            <a:off x="1203434" y="87009"/>
            <a:ext cx="9601200" cy="771508"/>
          </a:xfrm>
        </p:spPr>
        <p:txBody>
          <a:bodyPr>
            <a:normAutofit/>
          </a:bodyPr>
          <a:lstStyle/>
          <a:p>
            <a:r>
              <a:rPr lang="fr-FR" sz="2000" dirty="0"/>
              <a:t>Testez les écrans d’administration </a:t>
            </a:r>
            <a:r>
              <a:rPr lang="fr-FR" sz="2000" dirty="0"/>
              <a:t>l’objectif de l’Emailing</a:t>
            </a:r>
            <a:r>
              <a:rPr lang="fr-FR" sz="2000" dirty="0"/>
              <a:t> </a:t>
            </a:r>
            <a:endParaRPr lang="fr-FR" sz="2000" dirty="0"/>
          </a:p>
        </p:txBody>
      </p:sp>
      <p:sp>
        <p:nvSpPr>
          <p:cNvPr id="3" name="Espace réservé du contenu 2">
            <a:extLst>
              <a:ext uri="{FF2B5EF4-FFF2-40B4-BE49-F238E27FC236}">
                <a16:creationId xmlns="" xmlns:a16="http://schemas.microsoft.com/office/drawing/2014/main" id="{DD702556-F8ED-3A41-8047-347BAD6A8824}"/>
              </a:ext>
            </a:extLst>
          </p:cNvPr>
          <p:cNvSpPr>
            <a:spLocks noGrp="1"/>
          </p:cNvSpPr>
          <p:nvPr>
            <p:ph idx="1"/>
          </p:nvPr>
        </p:nvSpPr>
        <p:spPr>
          <a:xfrm>
            <a:off x="935675" y="3543504"/>
            <a:ext cx="7698827" cy="1445492"/>
          </a:xfrm>
        </p:spPr>
        <p:txBody>
          <a:bodyPr>
            <a:noAutofit/>
          </a:bodyPr>
          <a:lstStyle/>
          <a:p>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Maintenant que vous avez une idée de l’apparence de votre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newsletters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du nom des différentes sections de la mise en page, il est temps de tester l’Administration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C’est comme vous familiariser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avec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votre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nouveau e-mailing.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fait, la première page que vous voyez après la connexion s’appelle le Tableau de bord, une collection d’informations et de données sur les activités et les actions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du</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e-mailing</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fr-FR" sz="1400" dirty="0" smtClean="0">
                <a:effectLst/>
                <a:latin typeface="Calibri" panose="020F0502020204030204" pitchFamily="34" charset="0"/>
              </a:rPr>
              <a:t> </a:t>
            </a:r>
            <a:endParaRPr lang="fr-FR" sz="1400" dirty="0">
              <a:latin typeface="Calibri" panose="020F0502020204030204" pitchFamily="34" charset="0"/>
            </a:endParaRPr>
          </a:p>
        </p:txBody>
      </p:sp>
      <p:sp>
        <p:nvSpPr>
          <p:cNvPr id="5" name="Espace réservé du contenu 2">
            <a:extLst>
              <a:ext uri="{FF2B5EF4-FFF2-40B4-BE49-F238E27FC236}">
                <a16:creationId xmlns="" xmlns:a16="http://schemas.microsoft.com/office/drawing/2014/main" id="{4D3E23E8-F85B-FE44-B9FC-1D366BB8F5B6}"/>
              </a:ext>
            </a:extLst>
          </p:cNvPr>
          <p:cNvSpPr>
            <a:spLocks noGrp="1"/>
          </p:cNvSpPr>
          <p:nvPr>
            <p:ph idx="4294967295"/>
          </p:nvPr>
        </p:nvSpPr>
        <p:spPr>
          <a:xfrm>
            <a:off x="7485063" y="858838"/>
            <a:ext cx="4706937" cy="1960562"/>
          </a:xfrm>
        </p:spPr>
        <p:txBody>
          <a:bodyPr>
            <a:normAutofit/>
          </a:bodyPr>
          <a:lstStyle/>
          <a:p>
            <a:pPr lvl="0"/>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Comment rédiger les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contenus, Hiérarchisation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du message : déterminer les zones </a:t>
            </a: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importantes</a:t>
            </a:r>
          </a:p>
          <a:p>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propose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une liste des activités les plus récentes que vous avez accomplies sur votre </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nouveau Newsletters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vous aide à vous tenir au courant des informations nouvelles et intéressantes issues des nombreuses ressources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ADMIN</a:t>
            </a:r>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fr-FR" sz="1400" dirty="0" smtClean="0">
                <a:solidFill>
                  <a:schemeClr val="tx1"/>
                </a:solidFill>
                <a:effectLst/>
                <a:latin typeface="Calibri" panose="020F0502020204030204" pitchFamily="34" charset="0"/>
              </a:rPr>
              <a:t> </a:t>
            </a:r>
            <a:endParaRPr lang="fr-FR" sz="1400" dirty="0">
              <a:solidFill>
                <a:schemeClr val="tx1"/>
              </a:solidFill>
              <a:latin typeface="Calibri" panose="020F0502020204030204" pitchFamily="34" charset="0"/>
            </a:endParaRPr>
          </a:p>
        </p:txBody>
      </p:sp>
      <p:sp>
        <p:nvSpPr>
          <p:cNvPr id="7" name="Espace réservé du contenu 2">
            <a:extLst>
              <a:ext uri="{FF2B5EF4-FFF2-40B4-BE49-F238E27FC236}">
                <a16:creationId xmlns="" xmlns:a16="http://schemas.microsoft.com/office/drawing/2014/main" id="{CAE73C7D-146B-A045-BA6C-85FB56109BB8}"/>
              </a:ext>
            </a:extLst>
          </p:cNvPr>
          <p:cNvSpPr>
            <a:spLocks noGrp="1"/>
          </p:cNvSpPr>
          <p:nvPr>
            <p:ph idx="4294967295"/>
          </p:nvPr>
        </p:nvSpPr>
        <p:spPr>
          <a:xfrm>
            <a:off x="935675" y="4734718"/>
            <a:ext cx="10685462" cy="1265237"/>
          </a:xfrm>
        </p:spPr>
        <p:txBody>
          <a:bodyPr>
            <a:noAutofit/>
          </a:bodyPr>
          <a:lstStyle/>
          <a:p>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Chapitre 2 : Construire son message</a:t>
            </a:r>
            <a:b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Chapitre 3 : Importation des tranches</a:t>
            </a:r>
            <a:b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fr-FR"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Chapitre 4 : Créations de </a:t>
            </a:r>
            <a:r>
              <a:rPr lang="fr-FR" sz="1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Publicités</a:t>
            </a:r>
            <a:endPar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4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Sur </a:t>
            </a:r>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côté gauche de l’écran se trouve le menu de navigation principal détaillant chacune des fonctions d’administration que vous pouvez effectuer. </a:t>
            </a:r>
          </a:p>
          <a:p>
            <a:r>
              <a:rPr lang="fr-F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Déplacez votre souris vers le bas de la liste et les sous-menus s’afficheront pour vous permettre de déplacer votre souris et de cliquer. Une fois que vous avez choisi une section de navigation « parente », elle s’ouvrira pour révéler les options de cette section.</a:t>
            </a:r>
            <a:r>
              <a:rPr lang="fr-FR" sz="1400" dirty="0">
                <a:solidFill>
                  <a:schemeClr val="tx1"/>
                </a:solidFill>
                <a:effectLst/>
                <a:latin typeface="Calibri" panose="020F0502020204030204" pitchFamily="34" charset="0"/>
              </a:rPr>
              <a:t> </a:t>
            </a:r>
            <a:endParaRPr lang="fr-FR" sz="1400" dirty="0">
              <a:solidFill>
                <a:schemeClr val="tx1"/>
              </a:solidFill>
              <a:latin typeface="Calibri" panose="020F0502020204030204" pitchFamily="34" charset="0"/>
            </a:endParaRPr>
          </a:p>
        </p:txBody>
      </p:sp>
      <p:cxnSp>
        <p:nvCxnSpPr>
          <p:cNvPr id="10" name="Connecteur droit avec flèche 9">
            <a:extLst>
              <a:ext uri="{FF2B5EF4-FFF2-40B4-BE49-F238E27FC236}">
                <a16:creationId xmlns="" xmlns:a16="http://schemas.microsoft.com/office/drawing/2014/main" id="{30B9E9EB-7A80-A24F-97AC-1AC5A54BAED5}"/>
              </a:ext>
            </a:extLst>
          </p:cNvPr>
          <p:cNvCxnSpPr>
            <a:cxnSpLocks/>
          </p:cNvCxnSpPr>
          <p:nvPr/>
        </p:nvCxnSpPr>
        <p:spPr>
          <a:xfrm flipH="1" flipV="1">
            <a:off x="1310640" y="1709554"/>
            <a:ext cx="7267303" cy="136820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77" y="472763"/>
            <a:ext cx="6477000" cy="2692400"/>
          </a:xfrm>
          <a:prstGeom prst="rect">
            <a:avLst/>
          </a:prstGeom>
        </p:spPr>
      </p:pic>
    </p:spTree>
    <p:extLst>
      <p:ext uri="{BB962C8B-B14F-4D97-AF65-F5344CB8AC3E}">
        <p14:creationId xmlns:p14="http://schemas.microsoft.com/office/powerpoint/2010/main" val="14264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3">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EC20390-A54E-8941-944A-C2E4A03702BB}"/>
              </a:ext>
            </a:extLst>
          </p:cNvPr>
          <p:cNvSpPr>
            <a:spLocks noGrp="1"/>
          </p:cNvSpPr>
          <p:nvPr>
            <p:ph type="title"/>
          </p:nvPr>
        </p:nvSpPr>
        <p:spPr>
          <a:xfrm>
            <a:off x="1371600" y="454891"/>
            <a:ext cx="9601200" cy="757382"/>
          </a:xfrm>
        </p:spPr>
        <p:txBody>
          <a:bodyPr>
            <a:normAutofit/>
          </a:bodyPr>
          <a:lstStyle/>
          <a:p>
            <a:r>
              <a:rPr lang="fr-FR" sz="2000" dirty="0" smtClean="0"/>
              <a:t> </a:t>
            </a:r>
            <a:r>
              <a:rPr lang="fr-FR" sz="2000" dirty="0"/>
              <a:t>D</a:t>
            </a:r>
            <a:r>
              <a:rPr lang="fr-FR" sz="2000" dirty="0" smtClean="0"/>
              <a:t>urant cette formation vous apprendrez comment combiner les fonctionnalités</a:t>
            </a:r>
            <a:endParaRPr lang="fr-FR" sz="2000" dirty="0"/>
          </a:p>
        </p:txBody>
      </p:sp>
      <p:sp>
        <p:nvSpPr>
          <p:cNvPr id="3" name="Espace réservé du contenu 2">
            <a:extLst>
              <a:ext uri="{FF2B5EF4-FFF2-40B4-BE49-F238E27FC236}">
                <a16:creationId xmlns="" xmlns:a16="http://schemas.microsoft.com/office/drawing/2014/main" id="{77B7A4A8-C627-3243-BDA3-C1724FAE1492}"/>
              </a:ext>
            </a:extLst>
          </p:cNvPr>
          <p:cNvSpPr>
            <a:spLocks noGrp="1"/>
          </p:cNvSpPr>
          <p:nvPr>
            <p:ph idx="1"/>
          </p:nvPr>
        </p:nvSpPr>
        <p:spPr>
          <a:xfrm>
            <a:off x="1371600" y="986289"/>
            <a:ext cx="9601200" cy="1980276"/>
          </a:xfrm>
        </p:spPr>
        <p:txBody>
          <a:bodyPr>
            <a:normAutofit fontScale="85000" lnSpcReduction="20000"/>
          </a:bodyPr>
          <a:lstStyle/>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Pour l’instant, vous n’avez qu’un seul article. Il est placé dans une page qui est présentée comme votre </a:t>
            </a:r>
            <a:r>
              <a:rPr lang="fr-F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page d’accueil</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ou la première page. </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vous cliquez sur le titre de l’article, vous serez redirigé vers la page spécifique de cet article. </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première page ou page d’accueil de votre </a:t>
            </a:r>
            <a:r>
              <a:rPr lang="fr-FR" sz="1800" dirty="0"/>
              <a:t>votre design de newsletter</a:t>
            </a: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présente les articles les plus récents sur votre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page news</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Chaque </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titre d’article sera lié à la page réelle de l’article. Certains concepteurs de thèmes conçoivent leurs pages de </a:t>
            </a:r>
            <a:r>
              <a:rPr lang="fr-F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publication</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unique</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pour qu’elles soient différentes de la </a:t>
            </a:r>
            <a:r>
              <a:rPr lang="fr-F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page,</a:t>
            </a:r>
            <a:r>
              <a:rPr lang="fr-FR" dirty="0"/>
              <a:t> </a:t>
            </a:r>
            <a:r>
              <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Créer votre design de </a:t>
            </a:r>
            <a:r>
              <a:rPr lang="fr-FR" sz="18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newsletter</a:t>
            </a:r>
            <a:endParaRPr lang="fr-FR"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Espace réservé du contenu 2">
            <a:extLst>
              <a:ext uri="{FF2B5EF4-FFF2-40B4-BE49-F238E27FC236}">
                <a16:creationId xmlns="" xmlns:a16="http://schemas.microsoft.com/office/drawing/2014/main" id="{A878EA3B-9715-AD47-A02E-70767305529A}"/>
              </a:ext>
            </a:extLst>
          </p:cNvPr>
          <p:cNvSpPr>
            <a:spLocks noGrp="1"/>
          </p:cNvSpPr>
          <p:nvPr>
            <p:ph idx="4294967295"/>
          </p:nvPr>
        </p:nvSpPr>
        <p:spPr>
          <a:xfrm>
            <a:off x="1371600" y="3083672"/>
            <a:ext cx="9601200" cy="966788"/>
          </a:xfrm>
        </p:spPr>
        <p:txBody>
          <a:bodyPr>
            <a:normAutofit/>
          </a:bodyPr>
          <a:lstStyle/>
          <a:p>
            <a:pPr>
              <a:lnSpc>
                <a:spcPct val="74000"/>
              </a:lnSpc>
            </a:pPr>
            <a:r>
              <a:rPr lang="fr-F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Dans un article unique, faites attention à la mise en page et remarquez ce qui est différent dans les éléments de conception. L’en-tête est-il différent ? Plus petit, plus grand ou une couleur différente ? Y a-t-il une colonne latérale ? Créer votre design de newsletter</a:t>
            </a:r>
          </a:p>
          <a:p>
            <a:endParaRPr lang="fr-FR" sz="1800" dirty="0">
              <a:solidFill>
                <a:schemeClr val="tx1"/>
              </a:solidFill>
              <a:latin typeface="Calibri" panose="020F0502020204030204" pitchFamily="34" charset="0"/>
            </a:endParaRPr>
          </a:p>
        </p:txBody>
      </p:sp>
      <p:sp>
        <p:nvSpPr>
          <p:cNvPr id="7" name="Espace réservé du contenu 2">
            <a:extLst>
              <a:ext uri="{FF2B5EF4-FFF2-40B4-BE49-F238E27FC236}">
                <a16:creationId xmlns="" xmlns:a16="http://schemas.microsoft.com/office/drawing/2014/main" id="{4ABA7D27-3E84-8445-8031-D967E3EB13D9}"/>
              </a:ext>
            </a:extLst>
          </p:cNvPr>
          <p:cNvSpPr>
            <a:spLocks noGrp="1"/>
          </p:cNvSpPr>
          <p:nvPr>
            <p:ph idx="4294967295"/>
          </p:nvPr>
        </p:nvSpPr>
        <p:spPr>
          <a:xfrm>
            <a:off x="1371600" y="3875730"/>
            <a:ext cx="9601200" cy="1376363"/>
          </a:xfrm>
        </p:spPr>
        <p:txBody>
          <a:bodyPr>
            <a:noAutofit/>
          </a:bodyPr>
          <a:lstStyle/>
          <a:p>
            <a:pPr>
              <a:lnSpc>
                <a:spcPct val="74000"/>
              </a:lnSpc>
            </a:pPr>
            <a:r>
              <a:rPr lang="fr-F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Toutes ces modifications sont créées à partir de quelques fichiers appelés fichiers de modèles.</a:t>
            </a:r>
          </a:p>
          <a:p>
            <a:pPr>
              <a:lnSpc>
                <a:spcPct val="74000"/>
              </a:lnSpc>
            </a:pPr>
            <a:r>
              <a:rPr lang="fr-F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 Vous pouvez en savoir plus sur leur fonctionnement dans le Manuel du développeur de thèmes . </a:t>
            </a:r>
            <a:r>
              <a:rPr lang="fr-FR" sz="1500" dirty="0">
                <a:solidFill>
                  <a:schemeClr val="tx1"/>
                </a:solidFill>
                <a:latin typeface="Calibri" panose="020F0502020204030204" pitchFamily="34" charset="0"/>
                <a:ea typeface="Calibri" panose="020F0502020204030204" pitchFamily="34" charset="0"/>
                <a:cs typeface="Times New Roman" panose="02020603050405020304" pitchFamily="18" charset="0"/>
              </a:rPr>
              <a:t>Cependant pour le moment, passons au fonctionnement du reste de admin </a:t>
            </a:r>
            <a:r>
              <a:rPr lang="fr-FR" sz="15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newsletters. </a:t>
            </a:r>
          </a:p>
          <a:p>
            <a:pPr lvl="0">
              <a:lnSpc>
                <a:spcPct val="74000"/>
              </a:lnSpc>
            </a:pPr>
            <a:r>
              <a:rPr lang="fr-FR" sz="1600" dirty="0"/>
              <a:t>Evaluation du module</a:t>
            </a:r>
          </a:p>
          <a:p>
            <a:pPr>
              <a:lnSpc>
                <a:spcPct val="74000"/>
              </a:lnSpc>
            </a:pPr>
            <a:endParaRPr lang="fr-FR" sz="15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0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6A10A95-5A36-7444-80B7-1186C0877B5C}"/>
              </a:ext>
            </a:extLst>
          </p:cNvPr>
          <p:cNvSpPr>
            <a:spLocks noGrp="1"/>
          </p:cNvSpPr>
          <p:nvPr>
            <p:ph idx="1"/>
          </p:nvPr>
        </p:nvSpPr>
        <p:spPr>
          <a:xfrm>
            <a:off x="8226427" y="529090"/>
            <a:ext cx="3656419" cy="5726454"/>
          </a:xfrm>
        </p:spPr>
        <p:txBody>
          <a:bodyPr>
            <a:normAutofit/>
          </a:bodyPr>
          <a:lstStyle/>
          <a:p>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différents éléments du menu sont les suivants :</a:t>
            </a: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Tableau de bord</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Articles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Médias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Pages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Commentaires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Apparence</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Extensions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Comptes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Outils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fr-FR"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Réglages</a:t>
            </a:r>
            <a:endPar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999" y="0"/>
            <a:ext cx="6819900" cy="2895600"/>
          </a:xfrm>
          <a:prstGeom prst="rect">
            <a:avLst/>
          </a:prstGeom>
        </p:spPr>
      </p:pic>
      <p:cxnSp>
        <p:nvCxnSpPr>
          <p:cNvPr id="6" name="Connecteur droit avec flèche 5">
            <a:extLst>
              <a:ext uri="{FF2B5EF4-FFF2-40B4-BE49-F238E27FC236}">
                <a16:creationId xmlns="" xmlns:a16="http://schemas.microsoft.com/office/drawing/2014/main" id="{30B9E9EB-7A80-A24F-97AC-1AC5A54BAED5}"/>
              </a:ext>
            </a:extLst>
          </p:cNvPr>
          <p:cNvCxnSpPr>
            <a:cxnSpLocks/>
          </p:cNvCxnSpPr>
          <p:nvPr/>
        </p:nvCxnSpPr>
        <p:spPr>
          <a:xfrm flipH="1">
            <a:off x="2777869" y="741054"/>
            <a:ext cx="5538404" cy="165112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5" name="Rectangle 4"/>
          <p:cNvSpPr/>
          <p:nvPr/>
        </p:nvSpPr>
        <p:spPr>
          <a:xfrm>
            <a:off x="683999" y="3271242"/>
            <a:ext cx="6096000" cy="646331"/>
          </a:xfrm>
          <a:prstGeom prst="rect">
            <a:avLst/>
          </a:prstGeom>
        </p:spPr>
        <p:txBody>
          <a:bodyPr>
            <a:spAutoFit/>
          </a:bodyPr>
          <a:lstStyle/>
          <a:p>
            <a:r>
              <a:rPr lang="fr-FR" dirty="0" smtClean="0">
                <a:latin typeface="Calibri" panose="020F0502020204030204" pitchFamily="34" charset="0"/>
                <a:ea typeface="Calibri" panose="020F0502020204030204" pitchFamily="34" charset="0"/>
                <a:cs typeface="Times New Roman" panose="02020603050405020304" pitchFamily="18" charset="0"/>
              </a:rPr>
              <a:t>Nous allons a commencer créer les différentes Module de </a:t>
            </a:r>
            <a:r>
              <a:rPr lang="fr-FR" smtClean="0">
                <a:latin typeface="Calibri" panose="020F0502020204030204" pitchFamily="34" charset="0"/>
                <a:ea typeface="Calibri" panose="020F0502020204030204" pitchFamily="34" charset="0"/>
                <a:cs typeface="Times New Roman" panose="02020603050405020304" pitchFamily="18" charset="0"/>
              </a:rPr>
              <a:t>gestion </a:t>
            </a:r>
            <a:r>
              <a:rPr lang="fr-FR" smtClean="0">
                <a:latin typeface="Calibri" panose="020F0502020204030204" pitchFamily="34" charset="0"/>
                <a:ea typeface="Calibri" panose="020F0502020204030204" pitchFamily="34" charset="0"/>
                <a:cs typeface="Times New Roman" panose="02020603050405020304" pitchFamily="18" charset="0"/>
              </a:rPr>
              <a:t>aller Cliquez </a:t>
            </a:r>
            <a:r>
              <a:rPr lang="fr-FR" dirty="0">
                <a:latin typeface="Calibri" panose="020F0502020204030204" pitchFamily="34" charset="0"/>
                <a:ea typeface="Calibri" panose="020F0502020204030204" pitchFamily="34" charset="0"/>
                <a:cs typeface="Times New Roman" panose="02020603050405020304" pitchFamily="18" charset="0"/>
              </a:rPr>
              <a:t>sur l’onglet </a:t>
            </a:r>
            <a:r>
              <a:rPr lang="fr-FR" dirty="0" smtClean="0">
                <a:latin typeface="Calibri" panose="020F0502020204030204" pitchFamily="34" charset="0"/>
                <a:ea typeface="Calibri" panose="020F0502020204030204" pitchFamily="34" charset="0"/>
                <a:cs typeface="Times New Roman" panose="02020603050405020304" pitchFamily="18" charset="0"/>
              </a:rPr>
              <a:t>Comptes. </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57646" y="4130956"/>
            <a:ext cx="6096000" cy="2660857"/>
          </a:xfrm>
          <a:prstGeom prst="rect">
            <a:avLst/>
          </a:prstGeom>
        </p:spPr>
        <p:txBody>
          <a:bodyPr>
            <a:spAutoFit/>
          </a:bodyPr>
          <a:lstStyle/>
          <a:p>
            <a:pPr marL="342900" lvl="0" indent="-342900">
              <a:lnSpc>
                <a:spcPct val="107000"/>
              </a:lnSpc>
              <a:buFont typeface="Symbol" charset="2"/>
              <a:buChar char=""/>
            </a:pPr>
            <a:r>
              <a:rPr lang="fr-FR" kern="100" dirty="0">
                <a:latin typeface="Calibri" charset="0"/>
                <a:ea typeface="Calibri" charset="0"/>
                <a:cs typeface="Calibri" charset="0"/>
              </a:rPr>
              <a:t>Les accroches</a:t>
            </a:r>
            <a:endParaRPr lang="fr-FR" sz="2400" kern="100" dirty="0">
              <a:latin typeface="Calibri" charset="0"/>
              <a:ea typeface="Calibri" charset="0"/>
              <a:cs typeface="Arial" charset="0"/>
            </a:endParaRPr>
          </a:p>
          <a:p>
            <a:pPr marL="342900" lvl="0" indent="-342900">
              <a:lnSpc>
                <a:spcPct val="107000"/>
              </a:lnSpc>
              <a:spcAft>
                <a:spcPts val="0"/>
              </a:spcAft>
              <a:buFont typeface="Symbol" charset="2"/>
              <a:buChar char=""/>
            </a:pPr>
            <a:r>
              <a:rPr lang="fr-FR" kern="100" dirty="0">
                <a:latin typeface="Calibri" charset="0"/>
                <a:ea typeface="Calibri" charset="0"/>
                <a:cs typeface="Calibri" charset="0"/>
              </a:rPr>
              <a:t>Les limites de la lecture à l’écran</a:t>
            </a:r>
            <a:endParaRPr lang="fr-FR" sz="2400" kern="100" dirty="0">
              <a:latin typeface="Calibri" charset="0"/>
              <a:ea typeface="Calibri" charset="0"/>
              <a:cs typeface="Arial" charset="0"/>
            </a:endParaRPr>
          </a:p>
          <a:p>
            <a:pPr marL="342900" lvl="0" indent="-342900">
              <a:lnSpc>
                <a:spcPct val="107000"/>
              </a:lnSpc>
              <a:spcAft>
                <a:spcPts val="0"/>
              </a:spcAft>
              <a:buFont typeface="Symbol" charset="2"/>
              <a:buChar char=""/>
            </a:pPr>
            <a:r>
              <a:rPr lang="fr-FR" kern="100" dirty="0">
                <a:latin typeface="Calibri" charset="0"/>
                <a:ea typeface="Calibri" charset="0"/>
                <a:cs typeface="Calibri" charset="0"/>
              </a:rPr>
              <a:t>Les règles principales de l’écriture hypertexte</a:t>
            </a:r>
            <a:endParaRPr lang="fr-FR" sz="2400" kern="100" dirty="0">
              <a:latin typeface="Calibri" charset="0"/>
              <a:ea typeface="Calibri" charset="0"/>
              <a:cs typeface="Arial" charset="0"/>
            </a:endParaRPr>
          </a:p>
          <a:p>
            <a:pPr marL="342900" lvl="0" indent="-342900">
              <a:lnSpc>
                <a:spcPct val="107000"/>
              </a:lnSpc>
              <a:spcAft>
                <a:spcPts val="0"/>
              </a:spcAft>
              <a:buFont typeface="Symbol" charset="2"/>
              <a:buChar char=""/>
            </a:pPr>
            <a:r>
              <a:rPr lang="fr-FR" kern="100" dirty="0">
                <a:latin typeface="Calibri" charset="0"/>
                <a:ea typeface="Calibri" charset="0"/>
                <a:cs typeface="Calibri" charset="0"/>
              </a:rPr>
              <a:t>Identité visuelle</a:t>
            </a:r>
            <a:endParaRPr lang="fr-FR" sz="2400" kern="100" dirty="0">
              <a:latin typeface="Calibri" charset="0"/>
              <a:ea typeface="Calibri" charset="0"/>
              <a:cs typeface="Arial" charset="0"/>
            </a:endParaRPr>
          </a:p>
          <a:p>
            <a:pPr marL="342900" lvl="0" indent="-342900">
              <a:lnSpc>
                <a:spcPct val="107000"/>
              </a:lnSpc>
              <a:spcAft>
                <a:spcPts val="0"/>
              </a:spcAft>
              <a:buFont typeface="Symbol" charset="2"/>
              <a:buChar char=""/>
            </a:pPr>
            <a:r>
              <a:rPr lang="fr-FR" kern="100" dirty="0">
                <a:latin typeface="Calibri" charset="0"/>
                <a:ea typeface="Calibri" charset="0"/>
                <a:cs typeface="Calibri" charset="0"/>
              </a:rPr>
              <a:t>Respecter sa charte graphique</a:t>
            </a:r>
            <a:endParaRPr lang="fr-FR" sz="2400" kern="100" dirty="0">
              <a:latin typeface="Calibri" charset="0"/>
              <a:ea typeface="Calibri" charset="0"/>
              <a:cs typeface="Arial" charset="0"/>
            </a:endParaRPr>
          </a:p>
          <a:p>
            <a:pPr marL="342900" lvl="0" indent="-342900">
              <a:lnSpc>
                <a:spcPct val="107000"/>
              </a:lnSpc>
              <a:spcAft>
                <a:spcPts val="0"/>
              </a:spcAft>
              <a:buFont typeface="Symbol" charset="2"/>
              <a:buChar char=""/>
            </a:pPr>
            <a:r>
              <a:rPr lang="fr-FR" kern="100" dirty="0">
                <a:latin typeface="Calibri" charset="0"/>
                <a:ea typeface="Calibri" charset="0"/>
                <a:cs typeface="Calibri" charset="0"/>
              </a:rPr>
              <a:t>Illustration du </a:t>
            </a:r>
            <a:r>
              <a:rPr lang="fr-FR" kern="100" dirty="0" smtClean="0">
                <a:latin typeface="Calibri" charset="0"/>
                <a:ea typeface="Calibri" charset="0"/>
                <a:cs typeface="Calibri" charset="0"/>
              </a:rPr>
              <a:t>message</a:t>
            </a:r>
          </a:p>
          <a:p>
            <a:pPr marL="342900" indent="-342900">
              <a:lnSpc>
                <a:spcPct val="107000"/>
              </a:lnSpc>
              <a:buFont typeface="Symbol" charset="2"/>
              <a:buChar char=""/>
            </a:pPr>
            <a:r>
              <a:rPr lang="fr-FR" kern="100" dirty="0">
                <a:latin typeface="Calibri" charset="0"/>
                <a:ea typeface="Calibri" charset="0"/>
                <a:cs typeface="Calibri" charset="0"/>
              </a:rPr>
              <a:t>Combiner </a:t>
            </a:r>
            <a:r>
              <a:rPr lang="fr-FR" kern="100" dirty="0" err="1">
                <a:latin typeface="Calibri" charset="0"/>
                <a:ea typeface="Calibri" charset="0"/>
                <a:cs typeface="Calibri" charset="0"/>
              </a:rPr>
              <a:t>excel</a:t>
            </a:r>
            <a:r>
              <a:rPr lang="fr-FR" kern="100" dirty="0">
                <a:latin typeface="Calibri" charset="0"/>
                <a:ea typeface="Calibri" charset="0"/>
                <a:cs typeface="Calibri" charset="0"/>
              </a:rPr>
              <a:t> </a:t>
            </a:r>
            <a:r>
              <a:rPr lang="fr-FR" kern="100" dirty="0">
                <a:latin typeface="Calibri" charset="0"/>
                <a:ea typeface="Calibri" charset="0"/>
                <a:cs typeface="Calibri" charset="0"/>
              </a:rPr>
              <a:t>hypertexte</a:t>
            </a:r>
          </a:p>
          <a:p>
            <a:pPr marL="342900" lvl="0" indent="-342900">
              <a:lnSpc>
                <a:spcPct val="107000"/>
              </a:lnSpc>
              <a:spcAft>
                <a:spcPts val="0"/>
              </a:spcAft>
              <a:buFont typeface="Symbol" charset="2"/>
              <a:buChar char=""/>
            </a:pPr>
            <a:endParaRPr lang="fr-FR" sz="2400" kern="100" dirty="0">
              <a:effectLst/>
              <a:latin typeface="Calibri" charset="0"/>
              <a:ea typeface="Calibri" charset="0"/>
              <a:cs typeface="Arial" charset="0"/>
            </a:endParaRPr>
          </a:p>
        </p:txBody>
      </p:sp>
    </p:spTree>
    <p:extLst>
      <p:ext uri="{BB962C8B-B14F-4D97-AF65-F5344CB8AC3E}">
        <p14:creationId xmlns:p14="http://schemas.microsoft.com/office/powerpoint/2010/main" val="37718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ogner">
  <a:themeElements>
    <a:clrScheme name="Rogner">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ogner">
      <a:majorFont>
        <a:latin typeface="Franklin Gothic Book" panose="020B0503020102020204"/>
        <a:ea typeface=""/>
        <a:cs typeface=""/>
      </a:majorFont>
      <a:minorFont>
        <a:latin typeface="Franklin Gothic Book" panose="020B0503020102020204"/>
        <a:ea typeface=""/>
        <a:cs typeface=""/>
      </a:minorFont>
    </a:fontScheme>
    <a:fmtScheme name="Rogne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30431</TotalTime>
  <Words>1006</Words>
  <Application>Microsoft Macintosh PowerPoint</Application>
  <PresentationFormat>Grand écran</PresentationFormat>
  <Paragraphs>210</Paragraphs>
  <Slides>25</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4" baseType="lpstr">
      <vt:lpstr>Calibri</vt:lpstr>
      <vt:lpstr>Franklin Gothic Book</vt:lpstr>
      <vt:lpstr>MS Mincho</vt:lpstr>
      <vt:lpstr>Open Sans</vt:lpstr>
      <vt:lpstr>Symbol</vt:lpstr>
      <vt:lpstr>Times New Roman</vt:lpstr>
      <vt:lpstr>Arial</vt:lpstr>
      <vt:lpstr>Rogner</vt:lpstr>
      <vt:lpstr>PBrush</vt:lpstr>
      <vt:lpstr>Créer sa Propre Newsletter chaque décision de marketing compte  Piloter SITE E-Mailing </vt:lpstr>
      <vt:lpstr>Présentation PowerPoint</vt:lpstr>
      <vt:lpstr>Tableau de bord … Site editeur Newsletters </vt:lpstr>
      <vt:lpstr>Présentation PowerPoint</vt:lpstr>
      <vt:lpstr>choisir la cible de votre campagne</vt:lpstr>
      <vt:lpstr>Présentation PowerPoint</vt:lpstr>
      <vt:lpstr>Testez les écrans d’administration l’objectif de l’Emailing </vt:lpstr>
      <vt:lpstr> Durant cette formation vous apprendrez comment combiner les fonctionnalités</vt:lpstr>
      <vt:lpstr>Présentation PowerPoint</vt:lpstr>
      <vt:lpstr>Création et combinent Newsletters</vt:lpstr>
      <vt:lpstr>Création combiné avec les logiciels</vt:lpstr>
      <vt:lpstr>Présentation PowerPoint</vt:lpstr>
      <vt:lpstr>Modifier la présentation A laide logiciel Photoshop DX  </vt:lpstr>
      <vt:lpstr>Présentation PowerPoint</vt:lpstr>
      <vt:lpstr>Modifier Plaquettes en fontion de besoins objectifs </vt:lpstr>
      <vt:lpstr>Parametrage du style et Créer un article </vt:lpstr>
      <vt:lpstr>Ajouter un titre au produit </vt:lpstr>
      <vt:lpstr>Créez votre propre thème</vt:lpstr>
      <vt:lpstr>Créer un article et Publier </vt:lpstr>
      <vt:lpstr>Affectez  Envoi de l'emailing </vt:lpstr>
      <vt:lpstr>Envoi de l'e-mailing</vt:lpstr>
      <vt:lpstr>Ajouter une media……</vt:lpstr>
      <vt:lpstr>Prévention du spam </vt:lpstr>
      <vt:lpstr>Commentaires</vt:lpstr>
      <vt:lpstr>Au-delà des bases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Création et gestion d’un site web</dc:title>
  <dc:creator>EL AHMADI Z</dc:creator>
  <cp:lastModifiedBy>Utilisateur de Microsoft Office</cp:lastModifiedBy>
  <cp:revision>119</cp:revision>
  <cp:lastPrinted>2024-11-04T16:03:12Z</cp:lastPrinted>
  <dcterms:created xsi:type="dcterms:W3CDTF">2022-02-28T16:32:22Z</dcterms:created>
  <dcterms:modified xsi:type="dcterms:W3CDTF">2024-11-10T16:20:13Z</dcterms:modified>
</cp:coreProperties>
</file>